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79" r:id="rId5"/>
    <p:sldId id="342" r:id="rId6"/>
    <p:sldId id="292" r:id="rId7"/>
    <p:sldId id="267" r:id="rId8"/>
    <p:sldId id="368" r:id="rId9"/>
    <p:sldId id="343" r:id="rId10"/>
    <p:sldId id="272" r:id="rId11"/>
    <p:sldId id="322" r:id="rId12"/>
    <p:sldId id="284" r:id="rId13"/>
    <p:sldId id="367" r:id="rId14"/>
    <p:sldId id="366" r:id="rId15"/>
    <p:sldId id="268" r:id="rId16"/>
    <p:sldId id="285" r:id="rId17"/>
    <p:sldId id="376" r:id="rId18"/>
    <p:sldId id="369" r:id="rId19"/>
    <p:sldId id="370" r:id="rId20"/>
    <p:sldId id="346" r:id="rId21"/>
    <p:sldId id="372" r:id="rId22"/>
    <p:sldId id="371" r:id="rId23"/>
    <p:sldId id="373" r:id="rId24"/>
    <p:sldId id="374" r:id="rId25"/>
    <p:sldId id="377" r:id="rId26"/>
    <p:sldId id="347" r:id="rId27"/>
    <p:sldId id="348" r:id="rId28"/>
    <p:sldId id="378" r:id="rId29"/>
    <p:sldId id="379" r:id="rId30"/>
    <p:sldId id="380" r:id="rId31"/>
    <p:sldId id="340" r:id="rId32"/>
    <p:sldId id="353" r:id="rId33"/>
    <p:sldId id="352" r:id="rId34"/>
    <p:sldId id="381" r:id="rId35"/>
    <p:sldId id="382" r:id="rId36"/>
    <p:sldId id="338" r:id="rId37"/>
    <p:sldId id="337" r:id="rId38"/>
    <p:sldId id="278" r:id="rId39"/>
    <p:sldId id="357"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1920"/>
    <a:srgbClr val="3F4156"/>
    <a:srgbClr val="EDF2F7"/>
    <a:srgbClr val="A010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E5257-DA22-4DA6-B8EC-C8808F392FC9}" v="110" dt="2022-09-12T14:05:54.565"/>
    <p1510:client id="{BACB4E55-E6DA-413E-AEA4-6A7108EB96D9}" v="85" dt="2022-09-12T13:56:10.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9681B6-8176-0A93-0731-77AED067BB25}"/>
              </a:ext>
            </a:extLst>
          </p:cNvPr>
          <p:cNvSpPr>
            <a:spLocks noGrp="1"/>
          </p:cNvSpPr>
          <p:nvPr>
            <p:ph type="hdr" sz="quarter"/>
          </p:nvPr>
        </p:nvSpPr>
        <p:spPr>
          <a:xfrm>
            <a:off x="0" y="0"/>
            <a:ext cx="3037519" cy="464660"/>
          </a:xfrm>
          <a:prstGeom prst="rect">
            <a:avLst/>
          </a:prstGeom>
        </p:spPr>
        <p:txBody>
          <a:bodyPr vert="horz" lIns="92409" tIns="46205" rIns="92409" bIns="4620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A4FD441-3D7B-0866-CBB7-9CF4CF97E599}"/>
              </a:ext>
            </a:extLst>
          </p:cNvPr>
          <p:cNvSpPr>
            <a:spLocks noGrp="1"/>
          </p:cNvSpPr>
          <p:nvPr>
            <p:ph type="dt" sz="quarter" idx="1"/>
          </p:nvPr>
        </p:nvSpPr>
        <p:spPr>
          <a:xfrm>
            <a:off x="3971275" y="0"/>
            <a:ext cx="3037519" cy="464660"/>
          </a:xfrm>
          <a:prstGeom prst="rect">
            <a:avLst/>
          </a:prstGeom>
        </p:spPr>
        <p:txBody>
          <a:bodyPr vert="horz" lIns="92409" tIns="46205" rIns="92409" bIns="46205" rtlCol="0"/>
          <a:lstStyle>
            <a:lvl1pPr algn="r" eaLnBrk="1" fontAlgn="auto" hangingPunct="1">
              <a:spcBef>
                <a:spcPts val="0"/>
              </a:spcBef>
              <a:spcAft>
                <a:spcPts val="0"/>
              </a:spcAft>
              <a:defRPr sz="1200">
                <a:latin typeface="+mn-lt"/>
              </a:defRPr>
            </a:lvl1pPr>
          </a:lstStyle>
          <a:p>
            <a:pPr>
              <a:defRPr/>
            </a:pPr>
            <a:fld id="{E54C5D03-AF8E-436C-8349-9E923E7138F3}" type="datetimeFigureOut">
              <a:rPr lang="en-US"/>
              <a:pPr>
                <a:defRPr/>
              </a:pPr>
              <a:t>9/19/2022</a:t>
            </a:fld>
            <a:endParaRPr lang="en-US"/>
          </a:p>
        </p:txBody>
      </p:sp>
      <p:sp>
        <p:nvSpPr>
          <p:cNvPr id="4" name="Footer Placeholder 3">
            <a:extLst>
              <a:ext uri="{FF2B5EF4-FFF2-40B4-BE49-F238E27FC236}">
                <a16:creationId xmlns:a16="http://schemas.microsoft.com/office/drawing/2014/main" id="{A8B3D06A-4C62-BE59-1EB8-727EBA4D0457}"/>
              </a:ext>
            </a:extLst>
          </p:cNvPr>
          <p:cNvSpPr>
            <a:spLocks noGrp="1"/>
          </p:cNvSpPr>
          <p:nvPr>
            <p:ph type="ftr" sz="quarter" idx="2"/>
          </p:nvPr>
        </p:nvSpPr>
        <p:spPr>
          <a:xfrm>
            <a:off x="0" y="8830139"/>
            <a:ext cx="3037519" cy="464660"/>
          </a:xfrm>
          <a:prstGeom prst="rect">
            <a:avLst/>
          </a:prstGeom>
        </p:spPr>
        <p:txBody>
          <a:bodyPr vert="horz" lIns="92409" tIns="46205" rIns="92409" bIns="46205"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DED052F-9CD5-7843-0FAF-0A119665E40E}"/>
              </a:ext>
            </a:extLst>
          </p:cNvPr>
          <p:cNvSpPr>
            <a:spLocks noGrp="1"/>
          </p:cNvSpPr>
          <p:nvPr>
            <p:ph type="sldNum" sz="quarter" idx="3"/>
          </p:nvPr>
        </p:nvSpPr>
        <p:spPr>
          <a:xfrm>
            <a:off x="3971275" y="8830139"/>
            <a:ext cx="3037519" cy="464660"/>
          </a:xfrm>
          <a:prstGeom prst="rect">
            <a:avLst/>
          </a:prstGeom>
        </p:spPr>
        <p:txBody>
          <a:bodyPr vert="horz" wrap="square" lIns="92409" tIns="46205" rIns="92409" bIns="46205" numCol="1" anchor="b" anchorCtr="0" compatLnSpc="1">
            <a:prstTxWarp prst="textNoShape">
              <a:avLst/>
            </a:prstTxWarp>
          </a:bodyPr>
          <a:lstStyle>
            <a:lvl1pPr algn="r" defTabSz="922489" eaLnBrk="1" hangingPunct="1">
              <a:defRPr sz="1200">
                <a:latin typeface="Calibri" panose="020F0502020204030204" pitchFamily="34" charset="0"/>
              </a:defRPr>
            </a:lvl1pPr>
          </a:lstStyle>
          <a:p>
            <a:pPr>
              <a:defRPr/>
            </a:pPr>
            <a:fld id="{58CCB4A9-8175-4E63-8FEC-0BE96114803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E7FBC1-6B7E-AE86-0667-BA5B22BAE528}"/>
              </a:ext>
            </a:extLst>
          </p:cNvPr>
          <p:cNvSpPr>
            <a:spLocks noGrp="1"/>
          </p:cNvSpPr>
          <p:nvPr>
            <p:ph type="hdr" sz="quarter"/>
          </p:nvPr>
        </p:nvSpPr>
        <p:spPr>
          <a:xfrm>
            <a:off x="0" y="0"/>
            <a:ext cx="3037519" cy="464660"/>
          </a:xfrm>
          <a:prstGeom prst="rect">
            <a:avLst/>
          </a:prstGeom>
        </p:spPr>
        <p:txBody>
          <a:bodyPr vert="horz" lIns="93176" tIns="46588" rIns="93176" bIns="4658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3B6845F-D80F-784A-2764-209068F4E805}"/>
              </a:ext>
            </a:extLst>
          </p:cNvPr>
          <p:cNvSpPr>
            <a:spLocks noGrp="1"/>
          </p:cNvSpPr>
          <p:nvPr>
            <p:ph type="dt" idx="1"/>
          </p:nvPr>
        </p:nvSpPr>
        <p:spPr>
          <a:xfrm>
            <a:off x="3971275" y="0"/>
            <a:ext cx="3037519" cy="464660"/>
          </a:xfrm>
          <a:prstGeom prst="rect">
            <a:avLst/>
          </a:prstGeom>
        </p:spPr>
        <p:txBody>
          <a:bodyPr vert="horz" lIns="93176" tIns="46588" rIns="93176" bIns="46588" rtlCol="0"/>
          <a:lstStyle>
            <a:lvl1pPr algn="r" eaLnBrk="1" fontAlgn="auto" hangingPunct="1">
              <a:spcBef>
                <a:spcPts val="0"/>
              </a:spcBef>
              <a:spcAft>
                <a:spcPts val="0"/>
              </a:spcAft>
              <a:defRPr sz="1200">
                <a:latin typeface="+mn-lt"/>
              </a:defRPr>
            </a:lvl1pPr>
          </a:lstStyle>
          <a:p>
            <a:pPr>
              <a:defRPr/>
            </a:pPr>
            <a:fld id="{FC9161FA-35DA-4875-A92A-76F06A0DE946}" type="datetimeFigureOut">
              <a:rPr lang="en-US"/>
              <a:pPr>
                <a:defRPr/>
              </a:pPr>
              <a:t>9/19/2022</a:t>
            </a:fld>
            <a:endParaRPr lang="en-US"/>
          </a:p>
        </p:txBody>
      </p:sp>
      <p:sp>
        <p:nvSpPr>
          <p:cNvPr id="4" name="Slide Image Placeholder 3">
            <a:extLst>
              <a:ext uri="{FF2B5EF4-FFF2-40B4-BE49-F238E27FC236}">
                <a16:creationId xmlns:a16="http://schemas.microsoft.com/office/drawing/2014/main" id="{656C04BA-FFEF-2E07-141A-9FC6E5777098}"/>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pPr lvl="0"/>
            <a:endParaRPr lang="en-US" noProof="0"/>
          </a:p>
        </p:txBody>
      </p:sp>
      <p:sp>
        <p:nvSpPr>
          <p:cNvPr id="5" name="Notes Placeholder 4">
            <a:extLst>
              <a:ext uri="{FF2B5EF4-FFF2-40B4-BE49-F238E27FC236}">
                <a16:creationId xmlns:a16="http://schemas.microsoft.com/office/drawing/2014/main" id="{E83639C5-9B9A-38C3-B8E8-8068A904D132}"/>
              </a:ext>
            </a:extLst>
          </p:cNvPr>
          <p:cNvSpPr>
            <a:spLocks noGrp="1"/>
          </p:cNvSpPr>
          <p:nvPr>
            <p:ph type="body" sz="quarter" idx="3"/>
          </p:nvPr>
        </p:nvSpPr>
        <p:spPr>
          <a:xfrm>
            <a:off x="700719" y="4415870"/>
            <a:ext cx="5608963" cy="4183541"/>
          </a:xfrm>
          <a:prstGeom prst="rect">
            <a:avLst/>
          </a:prstGeom>
        </p:spPr>
        <p:txBody>
          <a:bodyPr vert="horz" lIns="93176" tIns="46588" rIns="93176"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DF39D14-7CDE-BE2B-EFE3-17E7250E610D}"/>
              </a:ext>
            </a:extLst>
          </p:cNvPr>
          <p:cNvSpPr>
            <a:spLocks noGrp="1"/>
          </p:cNvSpPr>
          <p:nvPr>
            <p:ph type="ftr" sz="quarter" idx="4"/>
          </p:nvPr>
        </p:nvSpPr>
        <p:spPr>
          <a:xfrm>
            <a:off x="0" y="8830139"/>
            <a:ext cx="3037519" cy="464660"/>
          </a:xfrm>
          <a:prstGeom prst="rect">
            <a:avLst/>
          </a:prstGeom>
        </p:spPr>
        <p:txBody>
          <a:bodyPr vert="horz" lIns="93176" tIns="46588" rIns="93176" bIns="46588"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71B7268-E4BB-73BA-31A5-8775CB6AC429}"/>
              </a:ext>
            </a:extLst>
          </p:cNvPr>
          <p:cNvSpPr>
            <a:spLocks noGrp="1"/>
          </p:cNvSpPr>
          <p:nvPr>
            <p:ph type="sldNum" sz="quarter" idx="5"/>
          </p:nvPr>
        </p:nvSpPr>
        <p:spPr>
          <a:xfrm>
            <a:off x="3971275" y="8830139"/>
            <a:ext cx="3037519" cy="464660"/>
          </a:xfrm>
          <a:prstGeom prst="rect">
            <a:avLst/>
          </a:prstGeom>
        </p:spPr>
        <p:txBody>
          <a:bodyPr vert="horz" wrap="square" lIns="93176" tIns="46588" rIns="93176" bIns="46588" numCol="1" anchor="b" anchorCtr="0" compatLnSpc="1">
            <a:prstTxWarp prst="textNoShape">
              <a:avLst/>
            </a:prstTxWarp>
          </a:bodyPr>
          <a:lstStyle>
            <a:lvl1pPr algn="r" defTabSz="922489" eaLnBrk="1" hangingPunct="1">
              <a:defRPr sz="1200">
                <a:latin typeface="Calibri" panose="020F0502020204030204" pitchFamily="34" charset="0"/>
              </a:defRPr>
            </a:lvl1pPr>
          </a:lstStyle>
          <a:p>
            <a:pPr>
              <a:defRPr/>
            </a:pPr>
            <a:fld id="{904CACF8-2F5A-4D2B-A5C8-F56EC9DAACAB}" type="slidenum">
              <a:rPr lang="en-US" altLang="en-US"/>
              <a:pPr>
                <a:defRPr/>
              </a:pPr>
              <a:t>‹#›</a:t>
            </a:fld>
            <a:endParaRPr lang="en-US" altLang="en-US"/>
          </a:p>
        </p:txBody>
      </p:sp>
    </p:spTree>
    <p:extLst>
      <p:ext uri="{BB962C8B-B14F-4D97-AF65-F5344CB8AC3E}">
        <p14:creationId xmlns:p14="http://schemas.microsoft.com/office/powerpoint/2010/main" val="2059292313"/>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4B58D9D-693B-5887-A561-4A16F5C7B0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BEB4329-4329-6E98-6610-134D06211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AA7A328D-E400-661F-93C9-0E436B51ED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CE4657-CD61-4076-B2E5-C5B15BDAAF7B}" type="slidenum">
              <a:rPr lang="en-US" altLang="en-US" smtClean="0"/>
              <a:pPr>
                <a:spcBef>
                  <a:spcPct val="0"/>
                </a:spcBef>
              </a:pPr>
              <a:t>1</a:t>
            </a:fld>
            <a:endParaRPr lang="en-US" altLang="en-US"/>
          </a:p>
        </p:txBody>
      </p:sp>
    </p:spTree>
    <p:extLst>
      <p:ext uri="{BB962C8B-B14F-4D97-AF65-F5344CB8AC3E}">
        <p14:creationId xmlns:p14="http://schemas.microsoft.com/office/powerpoint/2010/main" val="126126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855323-AF7D-1B12-47FD-4EE858E93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8D5FEF8-2BD7-2DFA-A8E3-6BED6F5FB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8E476A7B-DAB0-C773-80A7-BCF1C673D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25E4E-FB96-4ECB-951B-4ED5B7FBACA2}"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11966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855323-AF7D-1B12-47FD-4EE858E93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8D5FEF8-2BD7-2DFA-A8E3-6BED6F5FB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8E476A7B-DAB0-C773-80A7-BCF1C673D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25E4E-FB96-4ECB-951B-4ED5B7FBACA2}"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90474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9F9A359-AC3B-FBE6-8FA8-59A4F7443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94B771B-BD14-1C5F-3335-0176EDCED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1E728085-A034-FE17-7ECF-9AC207363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F5288-1386-4D2B-9039-8000817D4D8A}"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91201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03BCE0E-E1EE-59A2-7459-9BE743D5C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50E731E-6D2F-8B07-6610-BCDB674206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C4E0DB7F-257D-4209-B04B-314607FA85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EF6C0-DF8C-4210-B654-574625596AB7}"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13590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03BCE0E-E1EE-59A2-7459-9BE743D5C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50E731E-6D2F-8B07-6610-BCDB674206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C4E0DB7F-257D-4209-B04B-314607FA85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EF6C0-DF8C-4210-B654-574625596AB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917684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16</a:t>
            </a:fld>
            <a:endParaRPr lang="en-US" altLang="en-US"/>
          </a:p>
        </p:txBody>
      </p:sp>
    </p:spTree>
    <p:extLst>
      <p:ext uri="{BB962C8B-B14F-4D97-AF65-F5344CB8AC3E}">
        <p14:creationId xmlns:p14="http://schemas.microsoft.com/office/powerpoint/2010/main" val="27596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Self-calming</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17</a:t>
            </a:fld>
            <a:endParaRPr lang="en-US" altLang="en-US"/>
          </a:p>
        </p:txBody>
      </p:sp>
    </p:spTree>
    <p:extLst>
      <p:ext uri="{BB962C8B-B14F-4D97-AF65-F5344CB8AC3E}">
        <p14:creationId xmlns:p14="http://schemas.microsoft.com/office/powerpoint/2010/main" val="26524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18</a:t>
            </a:fld>
            <a:endParaRPr lang="en-US" altLang="en-US"/>
          </a:p>
        </p:txBody>
      </p:sp>
    </p:spTree>
    <p:extLst>
      <p:ext uri="{BB962C8B-B14F-4D97-AF65-F5344CB8AC3E}">
        <p14:creationId xmlns:p14="http://schemas.microsoft.com/office/powerpoint/2010/main" val="243700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19</a:t>
            </a:fld>
            <a:endParaRPr lang="en-US" altLang="en-US"/>
          </a:p>
        </p:txBody>
      </p:sp>
    </p:spTree>
    <p:extLst>
      <p:ext uri="{BB962C8B-B14F-4D97-AF65-F5344CB8AC3E}">
        <p14:creationId xmlns:p14="http://schemas.microsoft.com/office/powerpoint/2010/main" val="298091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negativity</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20</a:t>
            </a:fld>
            <a:endParaRPr lang="en-US" altLang="en-US"/>
          </a:p>
        </p:txBody>
      </p:sp>
    </p:spTree>
    <p:extLst>
      <p:ext uri="{BB962C8B-B14F-4D97-AF65-F5344CB8AC3E}">
        <p14:creationId xmlns:p14="http://schemas.microsoft.com/office/powerpoint/2010/main" val="235630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CD88A3E-3704-335D-0A18-62E118C71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7C1745C-51F7-76CC-A6CC-C2B057F9A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E936977D-4128-75E8-98C9-C60A032681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5D8D08-17C6-4294-8AB7-25454DAD2E39}" type="slidenum">
              <a:rPr lang="en-US" altLang="en-US" smtClean="0"/>
              <a:pPr>
                <a:spcBef>
                  <a:spcPct val="0"/>
                </a:spcBef>
              </a:pPr>
              <a:t>2</a:t>
            </a:fld>
            <a:endParaRPr lang="en-US" altLang="en-US"/>
          </a:p>
        </p:txBody>
      </p:sp>
    </p:spTree>
    <p:extLst>
      <p:ext uri="{BB962C8B-B14F-4D97-AF65-F5344CB8AC3E}">
        <p14:creationId xmlns:p14="http://schemas.microsoft.com/office/powerpoint/2010/main" val="866562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acceptance</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21</a:t>
            </a:fld>
            <a:endParaRPr lang="en-US" altLang="en-US"/>
          </a:p>
        </p:txBody>
      </p:sp>
    </p:spTree>
    <p:extLst>
      <p:ext uri="{BB962C8B-B14F-4D97-AF65-F5344CB8AC3E}">
        <p14:creationId xmlns:p14="http://schemas.microsoft.com/office/powerpoint/2010/main" val="53322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acceptance</a:t>
            </a:r>
          </a:p>
        </p:txBody>
      </p:sp>
      <p:sp>
        <p:nvSpPr>
          <p:cNvPr id="4" name="Slide Number Placeholder 3"/>
          <p:cNvSpPr>
            <a:spLocks noGrp="1"/>
          </p:cNvSpPr>
          <p:nvPr>
            <p:ph type="sldNum" sz="quarter" idx="5"/>
          </p:nvPr>
        </p:nvSpPr>
        <p:spPr/>
        <p:txBody>
          <a:bodyPr/>
          <a:lstStyle/>
          <a:p>
            <a:pPr>
              <a:defRPr/>
            </a:pPr>
            <a:fld id="{904CACF8-2F5A-4D2B-A5C8-F56EC9DAACAB}" type="slidenum">
              <a:rPr lang="en-US" altLang="en-US" smtClean="0"/>
              <a:pPr>
                <a:defRPr/>
              </a:pPr>
              <a:t>22</a:t>
            </a:fld>
            <a:endParaRPr lang="en-US" altLang="en-US"/>
          </a:p>
        </p:txBody>
      </p:sp>
    </p:spTree>
    <p:extLst>
      <p:ext uri="{BB962C8B-B14F-4D97-AF65-F5344CB8AC3E}">
        <p14:creationId xmlns:p14="http://schemas.microsoft.com/office/powerpoint/2010/main" val="357306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CA3CCEC-5421-A1C7-3469-2817CBFF5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5730A8B-723F-07FA-3D75-76CAA0C4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14EEED79-01BD-5CA6-A100-CBCB68A73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D3A55-21E1-49FF-9AFF-0AC3897FA7EE}"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28667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CA3CCEC-5421-A1C7-3469-2817CBFF5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5730A8B-723F-07FA-3D75-76CAA0C4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14EEED79-01BD-5CA6-A100-CBCB68A73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D3A55-21E1-49FF-9AFF-0AC3897FA7E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26689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CA3CCEC-5421-A1C7-3469-2817CBFF5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5730A8B-723F-07FA-3D75-76CAA0C4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14EEED79-01BD-5CA6-A100-CBCB68A73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D3A55-21E1-49FF-9AFF-0AC3897FA7EE}"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645050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CA3CCEC-5421-A1C7-3469-2817CBFF5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5730A8B-723F-07FA-3D75-76CAA0C4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14EEED79-01BD-5CA6-A100-CBCB68A73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D3A55-21E1-49FF-9AFF-0AC3897FA7EE}"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61033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F1ACA2A-9E8B-74FA-8418-2AD8E265B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CC807CF-5C58-D2BA-22F4-32342758AD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5B97FD9C-07EF-6769-1E20-32EA84B51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43FD92-9DC9-42B8-854D-7479E3DBE98D}" type="slidenum">
              <a:rPr lang="en-US" altLang="en-US" smtClean="0"/>
              <a:pPr>
                <a:spcBef>
                  <a:spcPct val="0"/>
                </a:spcBef>
              </a:pPr>
              <a:t>28</a:t>
            </a:fld>
            <a:endParaRPr lang="en-US" altLang="en-US"/>
          </a:p>
        </p:txBody>
      </p:sp>
    </p:spTree>
    <p:extLst>
      <p:ext uri="{BB962C8B-B14F-4D97-AF65-F5344CB8AC3E}">
        <p14:creationId xmlns:p14="http://schemas.microsoft.com/office/powerpoint/2010/main" val="46288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80138B0-7428-46C7-1486-6CD7D2FE8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03F22F8-27C2-5A35-8893-F10E6756A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99C68CF8-A606-41F9-EC70-380F96ABC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C840D-9141-49DE-AF1A-F9790B81D987}" type="slidenum">
              <a:rPr lang="en-US" altLang="en-US" smtClean="0"/>
              <a:pPr>
                <a:spcBef>
                  <a:spcPct val="0"/>
                </a:spcBef>
              </a:pPr>
              <a:t>29</a:t>
            </a:fld>
            <a:endParaRPr lang="en-US" altLang="en-US"/>
          </a:p>
        </p:txBody>
      </p:sp>
    </p:spTree>
    <p:extLst>
      <p:ext uri="{BB962C8B-B14F-4D97-AF65-F5344CB8AC3E}">
        <p14:creationId xmlns:p14="http://schemas.microsoft.com/office/powerpoint/2010/main" val="4017502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7D1D063-048B-586C-553B-B4B058DD8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C00969C-4993-DEE1-E4EB-CA5E4617D0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D3BDC5C-C718-47DC-F192-0526BB5BF0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C08B31-0097-4589-9458-E1E77AEC88A8}" type="slidenum">
              <a:rPr lang="en-US" altLang="en-US" smtClean="0"/>
              <a:pPr>
                <a:spcBef>
                  <a:spcPct val="0"/>
                </a:spcBef>
              </a:pPr>
              <a:t>30</a:t>
            </a:fld>
            <a:endParaRPr lang="en-US" altLang="en-US"/>
          </a:p>
        </p:txBody>
      </p:sp>
    </p:spTree>
    <p:extLst>
      <p:ext uri="{BB962C8B-B14F-4D97-AF65-F5344CB8AC3E}">
        <p14:creationId xmlns:p14="http://schemas.microsoft.com/office/powerpoint/2010/main" val="127386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4BD31D6-903F-3B8E-CF88-5DACD6D3F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FF41A19-F85C-C0B8-9626-BB67D88B06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EB48050C-B9E4-4851-6DE3-6A47F0BFA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BC1010-90B0-4AEA-A4E0-CC92D9F12488}"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69071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209D790-DE4F-8653-0A21-C72BCAD16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4F7FD9E-AAB4-4C19-ADE7-1D2D49C603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57E20F8E-5A4C-8283-BC01-6A234F9763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052B82-1EA1-4A99-8416-A470B0AAD244}"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6722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4695715-57E0-E460-836A-79A5A1E82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1E99476-7D90-DFA2-E8EB-362A34DB8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53963DBA-2C8E-BB61-1860-B616B0954F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798FC6-8EAC-4ADC-A403-561C457F7C74}"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319426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4D45AD6-0E87-EEBF-C64B-FB308C6DA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7BDCAF4-853D-565D-51FF-9B452F5293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24D60187-0BA1-513B-7DA3-B57376383F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9E5C31-77BE-4FE1-912C-E4AEE5FA7404}" type="slidenum">
              <a:rPr lang="en-US" altLang="en-US" smtClean="0"/>
              <a:pPr>
                <a:spcBef>
                  <a:spcPct val="0"/>
                </a:spcBef>
              </a:pPr>
              <a:t>33</a:t>
            </a:fld>
            <a:endParaRPr lang="en-US" altLang="en-US"/>
          </a:p>
        </p:txBody>
      </p:sp>
    </p:spTree>
    <p:extLst>
      <p:ext uri="{BB962C8B-B14F-4D97-AF65-F5344CB8AC3E}">
        <p14:creationId xmlns:p14="http://schemas.microsoft.com/office/powerpoint/2010/main" val="2860685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F4B28AF-4486-5007-162E-00131A1EF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1F61313-B877-BCBA-77E2-9D40C408E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2B60D7C1-D8D3-EEB9-727E-311877B55F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BA7A64-1B87-4E7C-837A-4D4999E350A1}" type="slidenum">
              <a:rPr lang="en-US" altLang="en-US" smtClean="0"/>
              <a:pPr>
                <a:spcBef>
                  <a:spcPct val="0"/>
                </a:spcBef>
              </a:pPr>
              <a:t>34</a:t>
            </a:fld>
            <a:endParaRPr lang="en-US" altLang="en-US"/>
          </a:p>
        </p:txBody>
      </p:sp>
    </p:spTree>
    <p:extLst>
      <p:ext uri="{BB962C8B-B14F-4D97-AF65-F5344CB8AC3E}">
        <p14:creationId xmlns:p14="http://schemas.microsoft.com/office/powerpoint/2010/main" val="4031756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2385649-570A-B225-A050-68045731E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43581265-FC73-D88E-1DCB-AB3918F5B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BB0E7CE2-B779-167E-9E86-EFDD4CC7B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535DD1-C0BA-4C2B-8D3B-ADBC11B39F03}" type="slidenum">
              <a:rPr lang="en-US" altLang="en-US" smtClean="0"/>
              <a:pPr>
                <a:spcBef>
                  <a:spcPct val="0"/>
                </a:spcBef>
              </a:pPr>
              <a:t>35</a:t>
            </a:fld>
            <a:endParaRPr lang="en-US" altLang="en-US"/>
          </a:p>
        </p:txBody>
      </p:sp>
    </p:spTree>
    <p:extLst>
      <p:ext uri="{BB962C8B-B14F-4D97-AF65-F5344CB8AC3E}">
        <p14:creationId xmlns:p14="http://schemas.microsoft.com/office/powerpoint/2010/main" val="4110425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3D69970-739D-8A3B-75CB-2FC385BA60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FF786D7-C383-FE1C-A6B4-D66B0CCDDD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C82DC081-3148-D882-568C-549CF5A83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922023-BB63-4E96-9117-0712A721BAF2}" type="slidenum">
              <a:rPr lang="en-US" altLang="en-US" smtClean="0"/>
              <a:pPr>
                <a:spcBef>
                  <a:spcPct val="0"/>
                </a:spcBef>
              </a:pPr>
              <a:t>36</a:t>
            </a:fld>
            <a:endParaRPr lang="en-US" altLang="en-US"/>
          </a:p>
        </p:txBody>
      </p:sp>
    </p:spTree>
    <p:extLst>
      <p:ext uri="{BB962C8B-B14F-4D97-AF65-F5344CB8AC3E}">
        <p14:creationId xmlns:p14="http://schemas.microsoft.com/office/powerpoint/2010/main" val="59436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B6C7263-C532-51B9-7FB1-8E22924DF0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64ACA71-B646-476A-070E-DC06C88FA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3F9C0EAF-D3C1-5096-577E-D435D12A4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08B050-BAA2-44AF-84BF-A43BADDA7B42}" type="slidenum">
              <a:rPr lang="en-US" altLang="en-US" smtClean="0"/>
              <a:pPr>
                <a:spcBef>
                  <a:spcPct val="0"/>
                </a:spcBef>
              </a:pPr>
              <a:t>4</a:t>
            </a:fld>
            <a:endParaRPr lang="en-US" altLang="en-US"/>
          </a:p>
        </p:txBody>
      </p:sp>
    </p:spTree>
    <p:extLst>
      <p:ext uri="{BB962C8B-B14F-4D97-AF65-F5344CB8AC3E}">
        <p14:creationId xmlns:p14="http://schemas.microsoft.com/office/powerpoint/2010/main" val="73450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B6C7263-C532-51B9-7FB1-8E22924DF0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64ACA71-B646-476A-070E-DC06C88FA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3F9C0EAF-D3C1-5096-577E-D435D12A4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08B050-BAA2-44AF-84BF-A43BADDA7B42}" type="slidenum">
              <a:rPr lang="en-US" altLang="en-US" smtClean="0"/>
              <a:pPr>
                <a:spcBef>
                  <a:spcPct val="0"/>
                </a:spcBef>
              </a:pPr>
              <a:t>5</a:t>
            </a:fld>
            <a:endParaRPr lang="en-US" altLang="en-US"/>
          </a:p>
        </p:txBody>
      </p:sp>
    </p:spTree>
    <p:extLst>
      <p:ext uri="{BB962C8B-B14F-4D97-AF65-F5344CB8AC3E}">
        <p14:creationId xmlns:p14="http://schemas.microsoft.com/office/powerpoint/2010/main" val="314727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CF969C9-1A56-17AC-6117-E9891BC1F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C4BBC15-B382-4773-1CDA-7897B8FA1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84F2A406-ACF0-8D85-7AFE-0E487F792A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FC56CC-1619-4797-8841-738C128E91D5}" type="slidenum">
              <a:rPr lang="en-US" altLang="en-US" smtClean="0"/>
              <a:pPr>
                <a:spcBef>
                  <a:spcPct val="0"/>
                </a:spcBef>
              </a:pPr>
              <a:t>6</a:t>
            </a:fld>
            <a:endParaRPr lang="en-US" altLang="en-US"/>
          </a:p>
        </p:txBody>
      </p:sp>
    </p:spTree>
    <p:extLst>
      <p:ext uri="{BB962C8B-B14F-4D97-AF65-F5344CB8AC3E}">
        <p14:creationId xmlns:p14="http://schemas.microsoft.com/office/powerpoint/2010/main" val="402629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E50341C-55A4-A735-4D3C-756C462D7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E9BF3D9-70ED-8419-A9A9-5966C87A2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71E8A19E-7226-BF11-B0D7-D139A9EC7F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070421-6AD2-4355-B354-F4E622B03559}"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5258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17FEC83-7060-69E6-B0A2-9044EED0C9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6A33A72-F5CC-F8B5-76E9-A4F7977A9B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E024C38C-EDE1-DC7C-0885-1EAD742E2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CE6FF1-E4A8-4D90-A84E-94CADBFD42CB}" type="slidenum">
              <a:rPr lang="en-US" altLang="en-US" smtClean="0"/>
              <a:pPr>
                <a:spcBef>
                  <a:spcPct val="0"/>
                </a:spcBef>
              </a:pPr>
              <a:t>8</a:t>
            </a:fld>
            <a:endParaRPr lang="en-US" altLang="en-US"/>
          </a:p>
        </p:txBody>
      </p:sp>
    </p:spTree>
    <p:extLst>
      <p:ext uri="{BB962C8B-B14F-4D97-AF65-F5344CB8AC3E}">
        <p14:creationId xmlns:p14="http://schemas.microsoft.com/office/powerpoint/2010/main" val="178515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855323-AF7D-1B12-47FD-4EE858E93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8D5FEF8-2BD7-2DFA-A8E3-6BED6F5FB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8E476A7B-DAB0-C773-80A7-BCF1C673D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9">
              <a:spcBef>
                <a:spcPct val="30000"/>
              </a:spcBef>
              <a:defRPr sz="1200">
                <a:solidFill>
                  <a:schemeClr val="tx1"/>
                </a:solidFill>
                <a:latin typeface="Calibri" panose="020F0502020204030204" pitchFamily="34" charset="0"/>
              </a:defRPr>
            </a:lvl1pPr>
            <a:lvl2pPr marL="749221" indent="-288779" defTabSz="922489">
              <a:spcBef>
                <a:spcPct val="30000"/>
              </a:spcBef>
              <a:defRPr sz="1200">
                <a:solidFill>
                  <a:schemeClr val="tx1"/>
                </a:solidFill>
                <a:latin typeface="Calibri" panose="020F0502020204030204" pitchFamily="34" charset="0"/>
              </a:defRPr>
            </a:lvl2pPr>
            <a:lvl3pPr marL="1153512" indent="-231023" defTabSz="922489">
              <a:spcBef>
                <a:spcPct val="30000"/>
              </a:spcBef>
              <a:defRPr sz="1200">
                <a:solidFill>
                  <a:schemeClr val="tx1"/>
                </a:solidFill>
                <a:latin typeface="Calibri" panose="020F0502020204030204" pitchFamily="34" charset="0"/>
              </a:defRPr>
            </a:lvl3pPr>
            <a:lvl4pPr marL="1615558" indent="-231023" defTabSz="922489">
              <a:spcBef>
                <a:spcPct val="30000"/>
              </a:spcBef>
              <a:defRPr sz="1200">
                <a:solidFill>
                  <a:schemeClr val="tx1"/>
                </a:solidFill>
                <a:latin typeface="Calibri" panose="020F0502020204030204" pitchFamily="34" charset="0"/>
              </a:defRPr>
            </a:lvl4pPr>
            <a:lvl5pPr marL="2077605" indent="-231023" defTabSz="922489">
              <a:spcBef>
                <a:spcPct val="30000"/>
              </a:spcBef>
              <a:defRPr sz="1200">
                <a:solidFill>
                  <a:schemeClr val="tx1"/>
                </a:solidFill>
                <a:latin typeface="Calibri" panose="020F0502020204030204" pitchFamily="34" charset="0"/>
              </a:defRPr>
            </a:lvl5pPr>
            <a:lvl6pPr marL="2539651" indent="-231023" defTabSz="922489" eaLnBrk="0" fontAlgn="base" hangingPunct="0">
              <a:spcBef>
                <a:spcPct val="30000"/>
              </a:spcBef>
              <a:spcAft>
                <a:spcPct val="0"/>
              </a:spcAft>
              <a:defRPr sz="1200">
                <a:solidFill>
                  <a:schemeClr val="tx1"/>
                </a:solidFill>
                <a:latin typeface="Calibri" panose="020F0502020204030204" pitchFamily="34" charset="0"/>
              </a:defRPr>
            </a:lvl6pPr>
            <a:lvl7pPr marL="3001697" indent="-231023" defTabSz="922489" eaLnBrk="0" fontAlgn="base" hangingPunct="0">
              <a:spcBef>
                <a:spcPct val="30000"/>
              </a:spcBef>
              <a:spcAft>
                <a:spcPct val="0"/>
              </a:spcAft>
              <a:defRPr sz="1200">
                <a:solidFill>
                  <a:schemeClr val="tx1"/>
                </a:solidFill>
                <a:latin typeface="Calibri" panose="020F0502020204030204" pitchFamily="34" charset="0"/>
              </a:defRPr>
            </a:lvl7pPr>
            <a:lvl8pPr marL="3463744" indent="-231023" defTabSz="922489" eaLnBrk="0" fontAlgn="base" hangingPunct="0">
              <a:spcBef>
                <a:spcPct val="30000"/>
              </a:spcBef>
              <a:spcAft>
                <a:spcPct val="0"/>
              </a:spcAft>
              <a:defRPr sz="1200">
                <a:solidFill>
                  <a:schemeClr val="tx1"/>
                </a:solidFill>
                <a:latin typeface="Calibri" panose="020F0502020204030204" pitchFamily="34" charset="0"/>
              </a:defRPr>
            </a:lvl8pPr>
            <a:lvl9pPr marL="3925790" indent="-231023" defTabSz="9224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25E4E-FB96-4ECB-951B-4ED5B7FBACA2}" type="slidenum">
              <a:rPr lang="en-US" altLang="en-US" smtClean="0"/>
              <a:pPr>
                <a:spcBef>
                  <a:spcPct val="0"/>
                </a:spcBef>
              </a:pPr>
              <a:t>9</a:t>
            </a:fld>
            <a:endParaRPr lang="en-US" altLang="en-US"/>
          </a:p>
        </p:txBody>
      </p:sp>
    </p:spTree>
    <p:extLst>
      <p:ext uri="{BB962C8B-B14F-4D97-AF65-F5344CB8AC3E}">
        <p14:creationId xmlns:p14="http://schemas.microsoft.com/office/powerpoint/2010/main" val="149028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8ACCDCD-762D-DCFF-E348-8E312AD41762}"/>
              </a:ext>
            </a:extLst>
          </p:cNvPr>
          <p:cNvSpPr>
            <a:spLocks noGrp="1"/>
          </p:cNvSpPr>
          <p:nvPr>
            <p:ph type="dt" sz="half" idx="10"/>
          </p:nvPr>
        </p:nvSpPr>
        <p:spPr/>
        <p:txBody>
          <a:bodyPr/>
          <a:lstStyle>
            <a:lvl1pPr>
              <a:defRPr/>
            </a:lvl1pPr>
          </a:lstStyle>
          <a:p>
            <a:pPr>
              <a:defRPr/>
            </a:pPr>
            <a:fld id="{4416025C-E154-4BF7-9735-A6BAD766D79F}" type="datetimeFigureOut">
              <a:rPr lang="en-US"/>
              <a:pPr>
                <a:defRPr/>
              </a:pPr>
              <a:t>9/19/2022</a:t>
            </a:fld>
            <a:endParaRPr lang="en-US"/>
          </a:p>
        </p:txBody>
      </p:sp>
      <p:sp>
        <p:nvSpPr>
          <p:cNvPr id="5" name="Footer Placeholder 4">
            <a:extLst>
              <a:ext uri="{FF2B5EF4-FFF2-40B4-BE49-F238E27FC236}">
                <a16:creationId xmlns:a16="http://schemas.microsoft.com/office/drawing/2014/main" id="{9EA0D4C9-A447-DC81-BC13-4F82391D8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CC13C1-2AF2-1914-2E59-918889D71866}"/>
              </a:ext>
            </a:extLst>
          </p:cNvPr>
          <p:cNvSpPr>
            <a:spLocks noGrp="1"/>
          </p:cNvSpPr>
          <p:nvPr>
            <p:ph type="sldNum" sz="quarter" idx="12"/>
          </p:nvPr>
        </p:nvSpPr>
        <p:spPr/>
        <p:txBody>
          <a:bodyPr/>
          <a:lstStyle>
            <a:lvl1pPr>
              <a:defRPr/>
            </a:lvl1pPr>
          </a:lstStyle>
          <a:p>
            <a:pPr>
              <a:defRPr/>
            </a:pPr>
            <a:fld id="{2BAD0884-D567-481A-99E4-CA6674252A3D}" type="slidenum">
              <a:rPr lang="en-US" altLang="en-US"/>
              <a:pPr>
                <a:defRPr/>
              </a:pPr>
              <a:t>‹#›</a:t>
            </a:fld>
            <a:endParaRPr lang="en-US" altLang="en-US"/>
          </a:p>
        </p:txBody>
      </p:sp>
    </p:spTree>
    <p:extLst>
      <p:ext uri="{BB962C8B-B14F-4D97-AF65-F5344CB8AC3E}">
        <p14:creationId xmlns:p14="http://schemas.microsoft.com/office/powerpoint/2010/main" val="176062035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6745C-FCD4-1FB9-7F64-EDAF4A1B0B15}"/>
              </a:ext>
            </a:extLst>
          </p:cNvPr>
          <p:cNvSpPr>
            <a:spLocks noGrp="1"/>
          </p:cNvSpPr>
          <p:nvPr>
            <p:ph type="dt" sz="half" idx="10"/>
          </p:nvPr>
        </p:nvSpPr>
        <p:spPr/>
        <p:txBody>
          <a:bodyPr/>
          <a:lstStyle>
            <a:lvl1pPr>
              <a:defRPr/>
            </a:lvl1pPr>
          </a:lstStyle>
          <a:p>
            <a:pPr>
              <a:defRPr/>
            </a:pPr>
            <a:fld id="{0B89E3DC-2DF5-47ED-BC6C-FA3349F52F81}" type="datetimeFigureOut">
              <a:rPr lang="en-US"/>
              <a:pPr>
                <a:defRPr/>
              </a:pPr>
              <a:t>9/19/2022</a:t>
            </a:fld>
            <a:endParaRPr lang="en-US"/>
          </a:p>
        </p:txBody>
      </p:sp>
      <p:sp>
        <p:nvSpPr>
          <p:cNvPr id="5" name="Footer Placeholder 4">
            <a:extLst>
              <a:ext uri="{FF2B5EF4-FFF2-40B4-BE49-F238E27FC236}">
                <a16:creationId xmlns:a16="http://schemas.microsoft.com/office/drawing/2014/main" id="{3BC47AFE-4199-D9B2-7E90-A8B8C0045B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40D7AA-01D2-CFCC-2EEF-17A799D87E39}"/>
              </a:ext>
            </a:extLst>
          </p:cNvPr>
          <p:cNvSpPr>
            <a:spLocks noGrp="1"/>
          </p:cNvSpPr>
          <p:nvPr>
            <p:ph type="sldNum" sz="quarter" idx="12"/>
          </p:nvPr>
        </p:nvSpPr>
        <p:spPr/>
        <p:txBody>
          <a:bodyPr/>
          <a:lstStyle>
            <a:lvl1pPr>
              <a:defRPr/>
            </a:lvl1pPr>
          </a:lstStyle>
          <a:p>
            <a:pPr>
              <a:defRPr/>
            </a:pPr>
            <a:fld id="{03997108-2F6F-4FDA-89B4-46BBF7526F77}" type="slidenum">
              <a:rPr lang="en-US" altLang="en-US"/>
              <a:pPr>
                <a:defRPr/>
              </a:pPr>
              <a:t>‹#›</a:t>
            </a:fld>
            <a:endParaRPr lang="en-US" altLang="en-US"/>
          </a:p>
        </p:txBody>
      </p:sp>
    </p:spTree>
    <p:extLst>
      <p:ext uri="{BB962C8B-B14F-4D97-AF65-F5344CB8AC3E}">
        <p14:creationId xmlns:p14="http://schemas.microsoft.com/office/powerpoint/2010/main" val="381067048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3B2DC-B9A7-9324-FD90-546A80EDB077}"/>
              </a:ext>
            </a:extLst>
          </p:cNvPr>
          <p:cNvSpPr>
            <a:spLocks noGrp="1"/>
          </p:cNvSpPr>
          <p:nvPr>
            <p:ph type="dt" sz="half" idx="10"/>
          </p:nvPr>
        </p:nvSpPr>
        <p:spPr/>
        <p:txBody>
          <a:bodyPr/>
          <a:lstStyle>
            <a:lvl1pPr>
              <a:defRPr/>
            </a:lvl1pPr>
          </a:lstStyle>
          <a:p>
            <a:pPr>
              <a:defRPr/>
            </a:pPr>
            <a:fld id="{D0F15096-C6D5-4503-BE57-2A6E8569747C}" type="datetimeFigureOut">
              <a:rPr lang="en-US"/>
              <a:pPr>
                <a:defRPr/>
              </a:pPr>
              <a:t>9/19/2022</a:t>
            </a:fld>
            <a:endParaRPr lang="en-US"/>
          </a:p>
        </p:txBody>
      </p:sp>
      <p:sp>
        <p:nvSpPr>
          <p:cNvPr id="5" name="Footer Placeholder 4">
            <a:extLst>
              <a:ext uri="{FF2B5EF4-FFF2-40B4-BE49-F238E27FC236}">
                <a16:creationId xmlns:a16="http://schemas.microsoft.com/office/drawing/2014/main" id="{7812E92D-D77E-CC6C-9DFF-34D8E28E53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CDD429-C6E4-825D-4FBE-8AAA234E512A}"/>
              </a:ext>
            </a:extLst>
          </p:cNvPr>
          <p:cNvSpPr>
            <a:spLocks noGrp="1"/>
          </p:cNvSpPr>
          <p:nvPr>
            <p:ph type="sldNum" sz="quarter" idx="12"/>
          </p:nvPr>
        </p:nvSpPr>
        <p:spPr/>
        <p:txBody>
          <a:bodyPr/>
          <a:lstStyle>
            <a:lvl1pPr>
              <a:defRPr/>
            </a:lvl1pPr>
          </a:lstStyle>
          <a:p>
            <a:pPr>
              <a:defRPr/>
            </a:pPr>
            <a:fld id="{A6711C57-ADDE-4ADA-AF8F-8E6D4223A13A}" type="slidenum">
              <a:rPr lang="en-US" altLang="en-US"/>
              <a:pPr>
                <a:defRPr/>
              </a:pPr>
              <a:t>‹#›</a:t>
            </a:fld>
            <a:endParaRPr lang="en-US" altLang="en-US"/>
          </a:p>
        </p:txBody>
      </p:sp>
    </p:spTree>
    <p:extLst>
      <p:ext uri="{BB962C8B-B14F-4D97-AF65-F5344CB8AC3E}">
        <p14:creationId xmlns:p14="http://schemas.microsoft.com/office/powerpoint/2010/main" val="355319316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C774C-4172-6024-95AE-C9B7C95E6DF3}"/>
              </a:ext>
            </a:extLst>
          </p:cNvPr>
          <p:cNvSpPr>
            <a:spLocks noGrp="1"/>
          </p:cNvSpPr>
          <p:nvPr>
            <p:ph type="dt" sz="half" idx="10"/>
          </p:nvPr>
        </p:nvSpPr>
        <p:spPr/>
        <p:txBody>
          <a:bodyPr/>
          <a:lstStyle>
            <a:lvl1pPr>
              <a:defRPr/>
            </a:lvl1pPr>
          </a:lstStyle>
          <a:p>
            <a:pPr>
              <a:defRPr/>
            </a:pPr>
            <a:fld id="{CF2743D8-593E-41DB-802A-CF6319DF39D5}" type="datetimeFigureOut">
              <a:rPr lang="en-US"/>
              <a:pPr>
                <a:defRPr/>
              </a:pPr>
              <a:t>9/19/2022</a:t>
            </a:fld>
            <a:endParaRPr lang="en-US"/>
          </a:p>
        </p:txBody>
      </p:sp>
      <p:sp>
        <p:nvSpPr>
          <p:cNvPr id="5" name="Footer Placeholder 4">
            <a:extLst>
              <a:ext uri="{FF2B5EF4-FFF2-40B4-BE49-F238E27FC236}">
                <a16:creationId xmlns:a16="http://schemas.microsoft.com/office/drawing/2014/main" id="{157FF5C8-F34D-25F7-7617-06C6926C15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4AAA55-D3CA-B6CB-CCA6-E962991D31B2}"/>
              </a:ext>
            </a:extLst>
          </p:cNvPr>
          <p:cNvSpPr>
            <a:spLocks noGrp="1"/>
          </p:cNvSpPr>
          <p:nvPr>
            <p:ph type="sldNum" sz="quarter" idx="12"/>
          </p:nvPr>
        </p:nvSpPr>
        <p:spPr/>
        <p:txBody>
          <a:bodyPr/>
          <a:lstStyle>
            <a:lvl1pPr>
              <a:defRPr/>
            </a:lvl1pPr>
          </a:lstStyle>
          <a:p>
            <a:pPr>
              <a:defRPr/>
            </a:pPr>
            <a:fld id="{4867A30D-3A10-4BB5-A023-E926C2F35FAF}" type="slidenum">
              <a:rPr lang="en-US" altLang="en-US"/>
              <a:pPr>
                <a:defRPr/>
              </a:pPr>
              <a:t>‹#›</a:t>
            </a:fld>
            <a:endParaRPr lang="en-US" altLang="en-US"/>
          </a:p>
        </p:txBody>
      </p:sp>
    </p:spTree>
    <p:extLst>
      <p:ext uri="{BB962C8B-B14F-4D97-AF65-F5344CB8AC3E}">
        <p14:creationId xmlns:p14="http://schemas.microsoft.com/office/powerpoint/2010/main" val="1280367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218E7-8FCF-76EB-5592-67E8ABA2CFC2}"/>
              </a:ext>
            </a:extLst>
          </p:cNvPr>
          <p:cNvSpPr>
            <a:spLocks noGrp="1"/>
          </p:cNvSpPr>
          <p:nvPr>
            <p:ph type="dt" sz="half" idx="10"/>
          </p:nvPr>
        </p:nvSpPr>
        <p:spPr/>
        <p:txBody>
          <a:bodyPr/>
          <a:lstStyle>
            <a:lvl1pPr>
              <a:defRPr/>
            </a:lvl1pPr>
          </a:lstStyle>
          <a:p>
            <a:pPr>
              <a:defRPr/>
            </a:pPr>
            <a:fld id="{57870651-5A64-4810-890C-248EBD366346}" type="datetimeFigureOut">
              <a:rPr lang="en-US"/>
              <a:pPr>
                <a:defRPr/>
              </a:pPr>
              <a:t>9/19/2022</a:t>
            </a:fld>
            <a:endParaRPr lang="en-US"/>
          </a:p>
        </p:txBody>
      </p:sp>
      <p:sp>
        <p:nvSpPr>
          <p:cNvPr id="5" name="Footer Placeholder 4">
            <a:extLst>
              <a:ext uri="{FF2B5EF4-FFF2-40B4-BE49-F238E27FC236}">
                <a16:creationId xmlns:a16="http://schemas.microsoft.com/office/drawing/2014/main" id="{DB17F79F-3F9D-5A44-188C-135200ED00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1E90C-164E-AD66-5EE9-B93C57DF6CF1}"/>
              </a:ext>
            </a:extLst>
          </p:cNvPr>
          <p:cNvSpPr>
            <a:spLocks noGrp="1"/>
          </p:cNvSpPr>
          <p:nvPr>
            <p:ph type="sldNum" sz="quarter" idx="12"/>
          </p:nvPr>
        </p:nvSpPr>
        <p:spPr/>
        <p:txBody>
          <a:bodyPr/>
          <a:lstStyle>
            <a:lvl1pPr>
              <a:defRPr/>
            </a:lvl1pPr>
          </a:lstStyle>
          <a:p>
            <a:pPr>
              <a:defRPr/>
            </a:pPr>
            <a:fld id="{1A4563C9-8CBA-4206-ADE3-D3F3EE2F11A0}" type="slidenum">
              <a:rPr lang="en-US" altLang="en-US"/>
              <a:pPr>
                <a:defRPr/>
              </a:pPr>
              <a:t>‹#›</a:t>
            </a:fld>
            <a:endParaRPr lang="en-US" altLang="en-US"/>
          </a:p>
        </p:txBody>
      </p:sp>
    </p:spTree>
    <p:extLst>
      <p:ext uri="{BB962C8B-B14F-4D97-AF65-F5344CB8AC3E}">
        <p14:creationId xmlns:p14="http://schemas.microsoft.com/office/powerpoint/2010/main" val="40908356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6B0935-D1C2-E389-C1AE-890CF47ADB31}"/>
              </a:ext>
            </a:extLst>
          </p:cNvPr>
          <p:cNvSpPr>
            <a:spLocks noGrp="1"/>
          </p:cNvSpPr>
          <p:nvPr>
            <p:ph type="dt" sz="half" idx="10"/>
          </p:nvPr>
        </p:nvSpPr>
        <p:spPr/>
        <p:txBody>
          <a:bodyPr/>
          <a:lstStyle>
            <a:lvl1pPr>
              <a:defRPr/>
            </a:lvl1pPr>
          </a:lstStyle>
          <a:p>
            <a:pPr>
              <a:defRPr/>
            </a:pPr>
            <a:fld id="{89D831CE-8075-4A45-9713-F004A177F98D}" type="datetimeFigureOut">
              <a:rPr lang="en-US"/>
              <a:pPr>
                <a:defRPr/>
              </a:pPr>
              <a:t>9/19/2022</a:t>
            </a:fld>
            <a:endParaRPr lang="en-US"/>
          </a:p>
        </p:txBody>
      </p:sp>
      <p:sp>
        <p:nvSpPr>
          <p:cNvPr id="6" name="Footer Placeholder 4">
            <a:extLst>
              <a:ext uri="{FF2B5EF4-FFF2-40B4-BE49-F238E27FC236}">
                <a16:creationId xmlns:a16="http://schemas.microsoft.com/office/drawing/2014/main" id="{1467793D-FC44-15AF-EAFF-9870E3D02F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C180E6-DA94-755C-3963-D43A519D4F1F}"/>
              </a:ext>
            </a:extLst>
          </p:cNvPr>
          <p:cNvSpPr>
            <a:spLocks noGrp="1"/>
          </p:cNvSpPr>
          <p:nvPr>
            <p:ph type="sldNum" sz="quarter" idx="12"/>
          </p:nvPr>
        </p:nvSpPr>
        <p:spPr/>
        <p:txBody>
          <a:bodyPr/>
          <a:lstStyle>
            <a:lvl1pPr>
              <a:defRPr/>
            </a:lvl1pPr>
          </a:lstStyle>
          <a:p>
            <a:pPr>
              <a:defRPr/>
            </a:pPr>
            <a:fld id="{D53369AC-D961-4F0B-B337-00E67BCA3176}" type="slidenum">
              <a:rPr lang="en-US" altLang="en-US"/>
              <a:pPr>
                <a:defRPr/>
              </a:pPr>
              <a:t>‹#›</a:t>
            </a:fld>
            <a:endParaRPr lang="en-US" altLang="en-US"/>
          </a:p>
        </p:txBody>
      </p:sp>
    </p:spTree>
    <p:extLst>
      <p:ext uri="{BB962C8B-B14F-4D97-AF65-F5344CB8AC3E}">
        <p14:creationId xmlns:p14="http://schemas.microsoft.com/office/powerpoint/2010/main" val="232207133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467F68-CA27-3820-5D7F-ADF44F6CDEB3}"/>
              </a:ext>
            </a:extLst>
          </p:cNvPr>
          <p:cNvSpPr>
            <a:spLocks noGrp="1"/>
          </p:cNvSpPr>
          <p:nvPr>
            <p:ph type="dt" sz="half" idx="10"/>
          </p:nvPr>
        </p:nvSpPr>
        <p:spPr/>
        <p:txBody>
          <a:bodyPr/>
          <a:lstStyle>
            <a:lvl1pPr>
              <a:defRPr/>
            </a:lvl1pPr>
          </a:lstStyle>
          <a:p>
            <a:pPr>
              <a:defRPr/>
            </a:pPr>
            <a:fld id="{C6A0EA33-763B-41E9-B1F0-D0A758423B8B}" type="datetimeFigureOut">
              <a:rPr lang="en-US"/>
              <a:pPr>
                <a:defRPr/>
              </a:pPr>
              <a:t>9/19/2022</a:t>
            </a:fld>
            <a:endParaRPr lang="en-US"/>
          </a:p>
        </p:txBody>
      </p:sp>
      <p:sp>
        <p:nvSpPr>
          <p:cNvPr id="8" name="Footer Placeholder 4">
            <a:extLst>
              <a:ext uri="{FF2B5EF4-FFF2-40B4-BE49-F238E27FC236}">
                <a16:creationId xmlns:a16="http://schemas.microsoft.com/office/drawing/2014/main" id="{8AC59FEA-4F29-8D13-22EE-D081233AA0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118EE5-2E1B-A4AB-BF3C-72A08A73F321}"/>
              </a:ext>
            </a:extLst>
          </p:cNvPr>
          <p:cNvSpPr>
            <a:spLocks noGrp="1"/>
          </p:cNvSpPr>
          <p:nvPr>
            <p:ph type="sldNum" sz="quarter" idx="12"/>
          </p:nvPr>
        </p:nvSpPr>
        <p:spPr/>
        <p:txBody>
          <a:bodyPr/>
          <a:lstStyle>
            <a:lvl1pPr>
              <a:defRPr/>
            </a:lvl1pPr>
          </a:lstStyle>
          <a:p>
            <a:pPr>
              <a:defRPr/>
            </a:pPr>
            <a:fld id="{DD345974-5DD8-4881-BA02-DC8E83315D1A}" type="slidenum">
              <a:rPr lang="en-US" altLang="en-US"/>
              <a:pPr>
                <a:defRPr/>
              </a:pPr>
              <a:t>‹#›</a:t>
            </a:fld>
            <a:endParaRPr lang="en-US" altLang="en-US"/>
          </a:p>
        </p:txBody>
      </p:sp>
    </p:spTree>
    <p:extLst>
      <p:ext uri="{BB962C8B-B14F-4D97-AF65-F5344CB8AC3E}">
        <p14:creationId xmlns:p14="http://schemas.microsoft.com/office/powerpoint/2010/main" val="405612360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566A05-8028-AE33-7EB1-4DBCF5936522}"/>
              </a:ext>
            </a:extLst>
          </p:cNvPr>
          <p:cNvSpPr>
            <a:spLocks noGrp="1"/>
          </p:cNvSpPr>
          <p:nvPr>
            <p:ph type="dt" sz="half" idx="10"/>
          </p:nvPr>
        </p:nvSpPr>
        <p:spPr/>
        <p:txBody>
          <a:bodyPr/>
          <a:lstStyle>
            <a:lvl1pPr>
              <a:defRPr/>
            </a:lvl1pPr>
          </a:lstStyle>
          <a:p>
            <a:pPr>
              <a:defRPr/>
            </a:pPr>
            <a:fld id="{1BE1C961-DC4D-414A-A3D3-E49920DF4133}" type="datetimeFigureOut">
              <a:rPr lang="en-US"/>
              <a:pPr>
                <a:defRPr/>
              </a:pPr>
              <a:t>9/19/2022</a:t>
            </a:fld>
            <a:endParaRPr lang="en-US"/>
          </a:p>
        </p:txBody>
      </p:sp>
      <p:sp>
        <p:nvSpPr>
          <p:cNvPr id="4" name="Footer Placeholder 4">
            <a:extLst>
              <a:ext uri="{FF2B5EF4-FFF2-40B4-BE49-F238E27FC236}">
                <a16:creationId xmlns:a16="http://schemas.microsoft.com/office/drawing/2014/main" id="{5EA16004-2590-ED60-BBD4-44F574D0ED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319E6D7-8856-32A1-6E54-30EB212E842C}"/>
              </a:ext>
            </a:extLst>
          </p:cNvPr>
          <p:cNvSpPr>
            <a:spLocks noGrp="1"/>
          </p:cNvSpPr>
          <p:nvPr>
            <p:ph type="sldNum" sz="quarter" idx="12"/>
          </p:nvPr>
        </p:nvSpPr>
        <p:spPr/>
        <p:txBody>
          <a:bodyPr/>
          <a:lstStyle>
            <a:lvl1pPr>
              <a:defRPr/>
            </a:lvl1pPr>
          </a:lstStyle>
          <a:p>
            <a:pPr>
              <a:defRPr/>
            </a:pPr>
            <a:fld id="{562D1B23-DB5A-4710-8C43-70AA62663E7E}" type="slidenum">
              <a:rPr lang="en-US" altLang="en-US"/>
              <a:pPr>
                <a:defRPr/>
              </a:pPr>
              <a:t>‹#›</a:t>
            </a:fld>
            <a:endParaRPr lang="en-US" altLang="en-US"/>
          </a:p>
        </p:txBody>
      </p:sp>
    </p:spTree>
    <p:extLst>
      <p:ext uri="{BB962C8B-B14F-4D97-AF65-F5344CB8AC3E}">
        <p14:creationId xmlns:p14="http://schemas.microsoft.com/office/powerpoint/2010/main" val="281665601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09011C-81BF-2B11-725B-7D3FAF19142E}"/>
              </a:ext>
            </a:extLst>
          </p:cNvPr>
          <p:cNvSpPr>
            <a:spLocks noGrp="1"/>
          </p:cNvSpPr>
          <p:nvPr>
            <p:ph type="dt" sz="half" idx="10"/>
          </p:nvPr>
        </p:nvSpPr>
        <p:spPr/>
        <p:txBody>
          <a:bodyPr/>
          <a:lstStyle>
            <a:lvl1pPr>
              <a:defRPr/>
            </a:lvl1pPr>
          </a:lstStyle>
          <a:p>
            <a:pPr>
              <a:defRPr/>
            </a:pPr>
            <a:fld id="{B0C2554B-38BA-450C-A8B8-C1D2E6CF8E1E}" type="datetimeFigureOut">
              <a:rPr lang="en-US"/>
              <a:pPr>
                <a:defRPr/>
              </a:pPr>
              <a:t>9/19/2022</a:t>
            </a:fld>
            <a:endParaRPr lang="en-US"/>
          </a:p>
        </p:txBody>
      </p:sp>
      <p:sp>
        <p:nvSpPr>
          <p:cNvPr id="3" name="Footer Placeholder 4">
            <a:extLst>
              <a:ext uri="{FF2B5EF4-FFF2-40B4-BE49-F238E27FC236}">
                <a16:creationId xmlns:a16="http://schemas.microsoft.com/office/drawing/2014/main" id="{81D94F39-1B27-771A-C68A-83B58DA39C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E9E3EA-7A20-595B-8697-455AF63B09A5}"/>
              </a:ext>
            </a:extLst>
          </p:cNvPr>
          <p:cNvSpPr>
            <a:spLocks noGrp="1"/>
          </p:cNvSpPr>
          <p:nvPr>
            <p:ph type="sldNum" sz="quarter" idx="12"/>
          </p:nvPr>
        </p:nvSpPr>
        <p:spPr/>
        <p:txBody>
          <a:bodyPr/>
          <a:lstStyle>
            <a:lvl1pPr>
              <a:defRPr/>
            </a:lvl1pPr>
          </a:lstStyle>
          <a:p>
            <a:pPr>
              <a:defRPr/>
            </a:pPr>
            <a:fld id="{D4ADD6CF-7E39-43C9-B4D6-FFB5B9A0C08D}" type="slidenum">
              <a:rPr lang="en-US" altLang="en-US"/>
              <a:pPr>
                <a:defRPr/>
              </a:pPr>
              <a:t>‹#›</a:t>
            </a:fld>
            <a:endParaRPr lang="en-US" altLang="en-US"/>
          </a:p>
        </p:txBody>
      </p:sp>
    </p:spTree>
    <p:extLst>
      <p:ext uri="{BB962C8B-B14F-4D97-AF65-F5344CB8AC3E}">
        <p14:creationId xmlns:p14="http://schemas.microsoft.com/office/powerpoint/2010/main" val="112108940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51535F-3DDE-48AA-1A3D-16E87F08B076}"/>
              </a:ext>
            </a:extLst>
          </p:cNvPr>
          <p:cNvSpPr>
            <a:spLocks noGrp="1"/>
          </p:cNvSpPr>
          <p:nvPr>
            <p:ph type="dt" sz="half" idx="10"/>
          </p:nvPr>
        </p:nvSpPr>
        <p:spPr/>
        <p:txBody>
          <a:bodyPr/>
          <a:lstStyle>
            <a:lvl1pPr>
              <a:defRPr/>
            </a:lvl1pPr>
          </a:lstStyle>
          <a:p>
            <a:pPr>
              <a:defRPr/>
            </a:pPr>
            <a:fld id="{DE7680BE-D41A-44A3-B084-6620C48CD03C}" type="datetimeFigureOut">
              <a:rPr lang="en-US"/>
              <a:pPr>
                <a:defRPr/>
              </a:pPr>
              <a:t>9/19/2022</a:t>
            </a:fld>
            <a:endParaRPr lang="en-US"/>
          </a:p>
        </p:txBody>
      </p:sp>
      <p:sp>
        <p:nvSpPr>
          <p:cNvPr id="6" name="Footer Placeholder 4">
            <a:extLst>
              <a:ext uri="{FF2B5EF4-FFF2-40B4-BE49-F238E27FC236}">
                <a16:creationId xmlns:a16="http://schemas.microsoft.com/office/drawing/2014/main" id="{2855DD83-3995-9029-8A2C-C306F405B2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424D3-AD7E-B314-7AB2-B95A6DF637D1}"/>
              </a:ext>
            </a:extLst>
          </p:cNvPr>
          <p:cNvSpPr>
            <a:spLocks noGrp="1"/>
          </p:cNvSpPr>
          <p:nvPr>
            <p:ph type="sldNum" sz="quarter" idx="12"/>
          </p:nvPr>
        </p:nvSpPr>
        <p:spPr/>
        <p:txBody>
          <a:bodyPr/>
          <a:lstStyle>
            <a:lvl1pPr>
              <a:defRPr/>
            </a:lvl1pPr>
          </a:lstStyle>
          <a:p>
            <a:pPr>
              <a:defRPr/>
            </a:pPr>
            <a:fld id="{7414F156-0368-4B89-A1F3-8E448BB30301}" type="slidenum">
              <a:rPr lang="en-US" altLang="en-US"/>
              <a:pPr>
                <a:defRPr/>
              </a:pPr>
              <a:t>‹#›</a:t>
            </a:fld>
            <a:endParaRPr lang="en-US" altLang="en-US"/>
          </a:p>
        </p:txBody>
      </p:sp>
    </p:spTree>
    <p:extLst>
      <p:ext uri="{BB962C8B-B14F-4D97-AF65-F5344CB8AC3E}">
        <p14:creationId xmlns:p14="http://schemas.microsoft.com/office/powerpoint/2010/main" val="93136318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55ABEB-95F5-C3FA-AA50-C9B079E78E67}"/>
              </a:ext>
            </a:extLst>
          </p:cNvPr>
          <p:cNvSpPr>
            <a:spLocks noGrp="1"/>
          </p:cNvSpPr>
          <p:nvPr>
            <p:ph type="dt" sz="half" idx="10"/>
          </p:nvPr>
        </p:nvSpPr>
        <p:spPr/>
        <p:txBody>
          <a:bodyPr/>
          <a:lstStyle>
            <a:lvl1pPr>
              <a:defRPr/>
            </a:lvl1pPr>
          </a:lstStyle>
          <a:p>
            <a:pPr>
              <a:defRPr/>
            </a:pPr>
            <a:fld id="{DCEE6C22-0931-4D5E-90CB-6A18E66B70DA}" type="datetimeFigureOut">
              <a:rPr lang="en-US"/>
              <a:pPr>
                <a:defRPr/>
              </a:pPr>
              <a:t>9/19/2022</a:t>
            </a:fld>
            <a:endParaRPr lang="en-US"/>
          </a:p>
        </p:txBody>
      </p:sp>
      <p:sp>
        <p:nvSpPr>
          <p:cNvPr id="6" name="Footer Placeholder 4">
            <a:extLst>
              <a:ext uri="{FF2B5EF4-FFF2-40B4-BE49-F238E27FC236}">
                <a16:creationId xmlns:a16="http://schemas.microsoft.com/office/drawing/2014/main" id="{136BADE3-32C9-9AD5-4DA0-7ABD7783C7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E3AA2D-0036-5CB5-02BC-32E547693497}"/>
              </a:ext>
            </a:extLst>
          </p:cNvPr>
          <p:cNvSpPr>
            <a:spLocks noGrp="1"/>
          </p:cNvSpPr>
          <p:nvPr>
            <p:ph type="sldNum" sz="quarter" idx="12"/>
          </p:nvPr>
        </p:nvSpPr>
        <p:spPr/>
        <p:txBody>
          <a:bodyPr/>
          <a:lstStyle>
            <a:lvl1pPr>
              <a:defRPr/>
            </a:lvl1pPr>
          </a:lstStyle>
          <a:p>
            <a:pPr>
              <a:defRPr/>
            </a:pPr>
            <a:fld id="{96334BD2-162F-470D-9447-0191DB19B150}" type="slidenum">
              <a:rPr lang="en-US" altLang="en-US"/>
              <a:pPr>
                <a:defRPr/>
              </a:pPr>
              <a:t>‹#›</a:t>
            </a:fld>
            <a:endParaRPr lang="en-US" altLang="en-US"/>
          </a:p>
        </p:txBody>
      </p:sp>
    </p:spTree>
    <p:extLst>
      <p:ext uri="{BB962C8B-B14F-4D97-AF65-F5344CB8AC3E}">
        <p14:creationId xmlns:p14="http://schemas.microsoft.com/office/powerpoint/2010/main" val="292440643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2F7"/>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D03457D-7E2F-9038-8B0A-0D3E4E2CED0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0ED3EBC-F9AD-8C44-DF61-3BAAAA7DF0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ADEE27-A4AE-96CC-A45A-09FF50212E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DA02C93-0582-4C0A-B3C5-0B3D879432BE}" type="datetimeFigureOut">
              <a:rPr lang="en-US"/>
              <a:pPr>
                <a:defRPr/>
              </a:pPr>
              <a:t>9/19/2022</a:t>
            </a:fld>
            <a:endParaRPr lang="en-US"/>
          </a:p>
        </p:txBody>
      </p:sp>
      <p:sp>
        <p:nvSpPr>
          <p:cNvPr id="5" name="Footer Placeholder 4">
            <a:extLst>
              <a:ext uri="{FF2B5EF4-FFF2-40B4-BE49-F238E27FC236}">
                <a16:creationId xmlns:a16="http://schemas.microsoft.com/office/drawing/2014/main" id="{FE08A126-A8BE-F4BE-75DF-3CDF32367A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FD7B41B-E052-EE3F-2DAB-8D1B08CDC4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FFFFFF"/>
                </a:solidFill>
                <a:latin typeface="Calibri" panose="020F0502020204030204" pitchFamily="34" charset="0"/>
              </a:defRPr>
            </a:lvl1pPr>
          </a:lstStyle>
          <a:p>
            <a:pPr>
              <a:defRPr/>
            </a:pPr>
            <a:fld id="{125114A6-F3C6-4622-9159-48D663E8905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1">
            <a:extLst>
              <a:ext uri="{FF2B5EF4-FFF2-40B4-BE49-F238E27FC236}">
                <a16:creationId xmlns:a16="http://schemas.microsoft.com/office/drawing/2014/main" id="{D529A090-FA2D-3300-9739-BECF23A12D80}"/>
              </a:ext>
            </a:extLst>
          </p:cNvPr>
          <p:cNvSpPr>
            <a:spLocks noGrp="1"/>
          </p:cNvSpPr>
          <p:nvPr>
            <p:ph idx="1"/>
          </p:nvPr>
        </p:nvSpPr>
        <p:spPr>
          <a:xfrm>
            <a:off x="114299" y="1587149"/>
            <a:ext cx="8915400" cy="1906919"/>
          </a:xfrm>
        </p:spPr>
        <p:txBody>
          <a:bodyPr/>
          <a:lstStyle/>
          <a:p>
            <a:pPr marL="0" indent="0" algn="ctr">
              <a:spcBef>
                <a:spcPct val="0"/>
              </a:spcBef>
              <a:buFont typeface="Arial" panose="020B0604020202020204" pitchFamily="34" charset="0"/>
              <a:buNone/>
            </a:pPr>
            <a:r>
              <a:rPr lang="en-US" altLang="en-US" sz="6000" b="1">
                <a:solidFill>
                  <a:srgbClr val="3F4156"/>
                </a:solidFill>
                <a:latin typeface="Open Sans" panose="020B0606030504020204" pitchFamily="34" charset="0"/>
                <a:ea typeface="Open Sans" panose="020B0606030504020204" pitchFamily="34" charset="0"/>
                <a:cs typeface="Open Sans" panose="020B0606030504020204" pitchFamily="34" charset="0"/>
              </a:rPr>
              <a:t>Supporting Your Clients with Cancer</a:t>
            </a:r>
          </a:p>
        </p:txBody>
      </p:sp>
      <p:pic>
        <p:nvPicPr>
          <p:cNvPr id="8" name="Picture 7">
            <a:extLst>
              <a:ext uri="{FF2B5EF4-FFF2-40B4-BE49-F238E27FC236}">
                <a16:creationId xmlns:a16="http://schemas.microsoft.com/office/drawing/2014/main" id="{2F9B81DB-C4F7-E112-A46B-EA46E4EB7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016" y="220952"/>
            <a:ext cx="5287965" cy="1168097"/>
          </a:xfrm>
          <a:prstGeom prst="rect">
            <a:avLst/>
          </a:prstGeom>
        </p:spPr>
      </p:pic>
      <p:sp>
        <p:nvSpPr>
          <p:cNvPr id="9" name="Subtitle 6">
            <a:extLst>
              <a:ext uri="{FF2B5EF4-FFF2-40B4-BE49-F238E27FC236}">
                <a16:creationId xmlns:a16="http://schemas.microsoft.com/office/drawing/2014/main" id="{F6E367BB-415E-ED2D-E48E-0A084C58420F}"/>
              </a:ext>
            </a:extLst>
          </p:cNvPr>
          <p:cNvSpPr txBox="1">
            <a:spLocks/>
          </p:cNvSpPr>
          <p:nvPr/>
        </p:nvSpPr>
        <p:spPr bwMode="auto">
          <a:xfrm>
            <a:off x="178803" y="3657600"/>
            <a:ext cx="8744392" cy="92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2800">
                <a:solidFill>
                  <a:srgbClr val="3F4156"/>
                </a:solidFill>
                <a:latin typeface="PT Serif" panose="020A0603040505020204" pitchFamily="18" charset="0"/>
                <a:ea typeface="Open Sans" panose="020B0606030504020204" pitchFamily="34" charset="0"/>
                <a:cs typeface="Open Sans" panose="020B0606030504020204" pitchFamily="34" charset="0"/>
              </a:rPr>
              <a:t> Knoxville Area Psychological Association</a:t>
            </a:r>
          </a:p>
          <a:p>
            <a:pPr marL="0" indent="0" algn="ctr">
              <a:spcBef>
                <a:spcPts val="0"/>
              </a:spcBef>
              <a:buNone/>
              <a:defRPr/>
            </a:pPr>
            <a:r>
              <a:rPr lang="en-US" sz="2800">
                <a:solidFill>
                  <a:srgbClr val="3F4156"/>
                </a:solidFill>
                <a:latin typeface="PT Serif" panose="020A0603040505020204" pitchFamily="18" charset="0"/>
                <a:ea typeface="Open Sans" panose="020B0606030504020204" pitchFamily="34" charset="0"/>
                <a:cs typeface="Open Sans" panose="020B0606030504020204" pitchFamily="34" charset="0"/>
              </a:rPr>
              <a:t>September 19, 2022</a:t>
            </a:r>
          </a:p>
        </p:txBody>
      </p:sp>
      <p:cxnSp>
        <p:nvCxnSpPr>
          <p:cNvPr id="10" name="Straight Connector 9">
            <a:extLst>
              <a:ext uri="{FF2B5EF4-FFF2-40B4-BE49-F238E27FC236}">
                <a16:creationId xmlns:a16="http://schemas.microsoft.com/office/drawing/2014/main" id="{E13F1060-0453-F75D-1BC7-75ECBE027CBF}"/>
              </a:ext>
            </a:extLst>
          </p:cNvPr>
          <p:cNvCxnSpPr>
            <a:cxnSpLocks/>
          </p:cNvCxnSpPr>
          <p:nvPr/>
        </p:nvCxnSpPr>
        <p:spPr>
          <a:xfrm>
            <a:off x="1962258" y="3524194"/>
            <a:ext cx="5177481" cy="0"/>
          </a:xfrm>
          <a:prstGeom prst="line">
            <a:avLst/>
          </a:prstGeom>
          <a:ln w="38100">
            <a:solidFill>
              <a:srgbClr val="3F415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8E75A55-300C-554B-D861-A4BE1F43E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12" t="9064" r="4591" b="11916"/>
          <a:stretch/>
        </p:blipFill>
        <p:spPr>
          <a:xfrm>
            <a:off x="533400" y="5021552"/>
            <a:ext cx="1181341" cy="1568084"/>
          </a:xfrm>
          <a:prstGeom prst="rect">
            <a:avLst/>
          </a:prstGeom>
        </p:spPr>
      </p:pic>
      <p:sp>
        <p:nvSpPr>
          <p:cNvPr id="4" name="Subtitle 2">
            <a:extLst>
              <a:ext uri="{FF2B5EF4-FFF2-40B4-BE49-F238E27FC236}">
                <a16:creationId xmlns:a16="http://schemas.microsoft.com/office/drawing/2014/main" id="{05CA642C-B95A-C182-C133-995DEDC4AD2D}"/>
              </a:ext>
            </a:extLst>
          </p:cNvPr>
          <p:cNvSpPr txBox="1">
            <a:spLocks/>
          </p:cNvSpPr>
          <p:nvPr/>
        </p:nvSpPr>
        <p:spPr>
          <a:xfrm>
            <a:off x="1740007" y="6067505"/>
            <a:ext cx="2908193" cy="63809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Bef>
                <a:spcPts val="0"/>
              </a:spcBef>
            </a:pPr>
            <a:r>
              <a:rPr lang="en-US" sz="1900" b="1">
                <a:solidFill>
                  <a:srgbClr val="D71920"/>
                </a:solidFill>
                <a:latin typeface="Open Sans" panose="020B0606030504020204" pitchFamily="34" charset="0"/>
                <a:ea typeface="Open Sans" panose="020B0606030504020204" pitchFamily="34" charset="0"/>
                <a:cs typeface="Open Sans" panose="020B0606030504020204" pitchFamily="34" charset="0"/>
              </a:rPr>
              <a:t>Denise Stillman, PhD</a:t>
            </a:r>
          </a:p>
          <a:p>
            <a:pPr algn="l">
              <a:lnSpc>
                <a:spcPct val="107000"/>
              </a:lnSpc>
              <a:spcBef>
                <a:spcPts val="0"/>
              </a:spcBef>
            </a:pPr>
            <a:r>
              <a:rPr lang="en-US" sz="1900">
                <a:solidFill>
                  <a:srgbClr val="3F4156"/>
                </a:solidFill>
                <a:latin typeface="Open Sans" panose="020B0606030504020204" pitchFamily="34" charset="0"/>
                <a:ea typeface="Open Sans" panose="020B0606030504020204" pitchFamily="34" charset="0"/>
                <a:cs typeface="Open Sans" panose="020B0606030504020204" pitchFamily="34" charset="0"/>
              </a:rPr>
              <a:t>Program Associate</a:t>
            </a:r>
            <a:endParaRPr lang="en-US" sz="1600">
              <a:solidFill>
                <a:srgbClr val="3F415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AF23920E-7953-5179-CD4B-2DF1D4349D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6" t="10215" r="9954" b="11741"/>
          <a:stretch/>
        </p:blipFill>
        <p:spPr>
          <a:xfrm>
            <a:off x="4978266" y="5029200"/>
            <a:ext cx="1181341" cy="1568084"/>
          </a:xfrm>
          <a:prstGeom prst="rect">
            <a:avLst/>
          </a:prstGeom>
        </p:spPr>
      </p:pic>
      <p:sp>
        <p:nvSpPr>
          <p:cNvPr id="14" name="Subtitle 2">
            <a:extLst>
              <a:ext uri="{FF2B5EF4-FFF2-40B4-BE49-F238E27FC236}">
                <a16:creationId xmlns:a16="http://schemas.microsoft.com/office/drawing/2014/main" id="{CD4957AF-EF70-58D4-8DF9-F11208C13E0F}"/>
              </a:ext>
            </a:extLst>
          </p:cNvPr>
          <p:cNvSpPr txBox="1">
            <a:spLocks/>
          </p:cNvSpPr>
          <p:nvPr/>
        </p:nvSpPr>
        <p:spPr>
          <a:xfrm>
            <a:off x="6159608" y="6067505"/>
            <a:ext cx="2471994" cy="63809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Bef>
                <a:spcPts val="0"/>
              </a:spcBef>
            </a:pPr>
            <a:r>
              <a:rPr lang="en-US" sz="1900" b="1">
                <a:solidFill>
                  <a:srgbClr val="D71920"/>
                </a:solidFill>
                <a:latin typeface="Open Sans" panose="020B0606030504020204" pitchFamily="34" charset="0"/>
                <a:ea typeface="Open Sans" panose="020B0606030504020204" pitchFamily="34" charset="0"/>
                <a:cs typeface="Open Sans" panose="020B0606030504020204" pitchFamily="34" charset="0"/>
              </a:rPr>
              <a:t>Debra Sullivan, PhD</a:t>
            </a:r>
          </a:p>
          <a:p>
            <a:pPr algn="l">
              <a:lnSpc>
                <a:spcPct val="107000"/>
              </a:lnSpc>
              <a:spcBef>
                <a:spcPts val="0"/>
              </a:spcBef>
            </a:pPr>
            <a:r>
              <a:rPr lang="en-US" sz="1900">
                <a:solidFill>
                  <a:srgbClr val="3F4156"/>
                </a:solidFill>
                <a:latin typeface="Open Sans" panose="020B0606030504020204" pitchFamily="34" charset="0"/>
                <a:ea typeface="Open Sans" panose="020B0606030504020204" pitchFamily="34" charset="0"/>
                <a:cs typeface="Open Sans" panose="020B0606030504020204" pitchFamily="34" charset="0"/>
              </a:rPr>
              <a:t>Program Director</a:t>
            </a:r>
            <a:endParaRPr lang="en-US" sz="1600">
              <a:solidFill>
                <a:srgbClr val="3F4156"/>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ext&#10;&#10;Description automatically generated">
            <a:extLst>
              <a:ext uri="{FF2B5EF4-FFF2-40B4-BE49-F238E27FC236}">
                <a16:creationId xmlns:a16="http://schemas.microsoft.com/office/drawing/2014/main" id="{522F8653-77E7-D44E-D18E-542854B232E1}"/>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Text&#10;&#10;Description automatically generated with medium confidence">
            <a:extLst>
              <a:ext uri="{FF2B5EF4-FFF2-40B4-BE49-F238E27FC236}">
                <a16:creationId xmlns:a16="http://schemas.microsoft.com/office/drawing/2014/main" id="{115837E4-C8A3-F635-CCCB-0C298862B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DDECB69-AC16-ECE4-5B8C-65105D67F51B}"/>
              </a:ext>
            </a:extLst>
          </p:cNvPr>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Co-Morbid Psychological Conditions: </a:t>
            </a:r>
            <a:r>
              <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rPr>
              <a:t>Anxiety</a:t>
            </a:r>
          </a:p>
        </p:txBody>
      </p:sp>
      <p:sp>
        <p:nvSpPr>
          <p:cNvPr id="6" name="Content Placeholder 1">
            <a:extLst>
              <a:ext uri="{FF2B5EF4-FFF2-40B4-BE49-F238E27FC236}">
                <a16:creationId xmlns:a16="http://schemas.microsoft.com/office/drawing/2014/main" id="{090BEDB0-7008-3080-8704-C08A436ACEF4}"/>
              </a:ext>
            </a:extLst>
          </p:cNvPr>
          <p:cNvSpPr txBox="1">
            <a:spLocks/>
          </p:cNvSpPr>
          <p:nvPr/>
        </p:nvSpPr>
        <p:spPr bwMode="auto">
          <a:xfrm>
            <a:off x="609600" y="1852612"/>
            <a:ext cx="8229600" cy="406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1313"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Prevalence of anxiety in cancer patients has been studied less than depression and has relied more heavily on self-report. Rates range from 18% to 26%. </a:t>
            </a:r>
          </a:p>
          <a:p>
            <a:pPr marL="457200" indent="-457200">
              <a:spcBef>
                <a:spcPts val="0"/>
              </a:spcBef>
              <a:spcAft>
                <a:spcPts val="0"/>
              </a:spcAft>
              <a:defRPr/>
            </a:pPr>
            <a:endParaRPr lang="en-US" sz="1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Younger patients, under 39, tend to have more anxiety, as compared to the normal population, than older cancer patients. This especially holds true after 5 years survival.</a:t>
            </a:r>
          </a:p>
        </p:txBody>
      </p:sp>
    </p:spTree>
    <p:extLst>
      <p:ext uri="{BB962C8B-B14F-4D97-AF65-F5344CB8AC3E}">
        <p14:creationId xmlns:p14="http://schemas.microsoft.com/office/powerpoint/2010/main" val="5415211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ext&#10;&#10;Description automatically generated">
            <a:extLst>
              <a:ext uri="{FF2B5EF4-FFF2-40B4-BE49-F238E27FC236}">
                <a16:creationId xmlns:a16="http://schemas.microsoft.com/office/drawing/2014/main" id="{522F8653-77E7-D44E-D18E-542854B232E1}"/>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Text&#10;&#10;Description automatically generated with medium confidence">
            <a:extLst>
              <a:ext uri="{FF2B5EF4-FFF2-40B4-BE49-F238E27FC236}">
                <a16:creationId xmlns:a16="http://schemas.microsoft.com/office/drawing/2014/main" id="{115837E4-C8A3-F635-CCCB-0C298862B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C254E51-C583-B728-AB21-24F6C0176AF9}"/>
              </a:ext>
            </a:extLst>
          </p:cNvPr>
          <p:cNvSpPr txBox="1">
            <a:spLocks/>
          </p:cNvSpPr>
          <p:nvPr/>
        </p:nvSpPr>
        <p:spPr bwMode="auto">
          <a:xfrm>
            <a:off x="609600" y="427037"/>
            <a:ext cx="82296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Co-Morbid Psychological Conditions: </a:t>
            </a:r>
            <a:r>
              <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rPr>
              <a:t>Post Traumatic</a:t>
            </a:r>
          </a:p>
          <a:p>
            <a:pPr algn="l" defTabSz="912813"/>
            <a:r>
              <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rPr>
              <a:t>Stress Disorder (PTSD)</a:t>
            </a:r>
          </a:p>
        </p:txBody>
      </p:sp>
      <p:sp>
        <p:nvSpPr>
          <p:cNvPr id="7" name="Content Placeholder 1">
            <a:extLst>
              <a:ext uri="{FF2B5EF4-FFF2-40B4-BE49-F238E27FC236}">
                <a16:creationId xmlns:a16="http://schemas.microsoft.com/office/drawing/2014/main" id="{7347F129-E9C2-AA2A-D519-51849EDA971A}"/>
              </a:ext>
            </a:extLst>
          </p:cNvPr>
          <p:cNvSpPr txBox="1">
            <a:spLocks/>
          </p:cNvSpPr>
          <p:nvPr/>
        </p:nvSpPr>
        <p:spPr bwMode="auto">
          <a:xfrm>
            <a:off x="609600" y="2286000"/>
            <a:ext cx="84963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1313"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spcAft>
                <a:spcPts val="0"/>
              </a:spcAft>
              <a:defRPr/>
            </a:pPr>
            <a:r>
              <a:rPr lang="en-US" sz="2600">
                <a:solidFill>
                  <a:srgbClr val="3F4156"/>
                </a:solidFill>
                <a:latin typeface="Open Sans" panose="020B0606030504020204" pitchFamily="34" charset="0"/>
                <a:ea typeface="Open Sans" panose="020B0606030504020204" pitchFamily="34" charset="0"/>
                <a:cs typeface="Open Sans" panose="020B0606030504020204" pitchFamily="34" charset="0"/>
              </a:rPr>
              <a:t>PTSD can be diagnosed in cancer patients, according to the DSM-V, if the cancer diagnosis or treatment is associated with a circumscribed traumatic, life-threatening event. </a:t>
            </a:r>
          </a:p>
          <a:p>
            <a:pPr marL="457200" indent="-457200">
              <a:spcBef>
                <a:spcPts val="0"/>
              </a:spcBef>
              <a:spcAft>
                <a:spcPts val="0"/>
              </a:spcAft>
              <a:defRPr/>
            </a:pPr>
            <a:endParaRPr lang="en-US" sz="7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600">
                <a:solidFill>
                  <a:srgbClr val="3F4156"/>
                </a:solidFill>
                <a:latin typeface="Open Sans" panose="020B0606030504020204" pitchFamily="34" charset="0"/>
                <a:ea typeface="Open Sans" panose="020B0606030504020204" pitchFamily="34" charset="0"/>
                <a:cs typeface="Open Sans" panose="020B0606030504020204" pitchFamily="34" charset="0"/>
              </a:rPr>
              <a:t>The prevalence of PTSD in a cancer population is statistically not higher than in the general population – about 5%. </a:t>
            </a:r>
          </a:p>
          <a:p>
            <a:pPr marL="457200" indent="-457200">
              <a:spcBef>
                <a:spcPts val="0"/>
              </a:spcBef>
              <a:spcAft>
                <a:spcPts val="0"/>
              </a:spcAft>
              <a:defRPr/>
            </a:pPr>
            <a:endParaRPr lang="en-US" sz="7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600">
                <a:solidFill>
                  <a:srgbClr val="3F4156"/>
                </a:solidFill>
                <a:latin typeface="Open Sans" panose="020B0606030504020204" pitchFamily="34" charset="0"/>
                <a:ea typeface="Open Sans" panose="020B0606030504020204" pitchFamily="34" charset="0"/>
                <a:cs typeface="Open Sans" panose="020B0606030504020204" pitchFamily="34" charset="0"/>
              </a:rPr>
              <a:t>Early traumatic experiences can predispose patients to PTSD reactions during cancer.</a:t>
            </a:r>
          </a:p>
        </p:txBody>
      </p:sp>
    </p:spTree>
    <p:extLst>
      <p:ext uri="{BB962C8B-B14F-4D97-AF65-F5344CB8AC3E}">
        <p14:creationId xmlns:p14="http://schemas.microsoft.com/office/powerpoint/2010/main" val="2396877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Text&#10;&#10;Description automatically generated">
            <a:extLst>
              <a:ext uri="{FF2B5EF4-FFF2-40B4-BE49-F238E27FC236}">
                <a16:creationId xmlns:a16="http://schemas.microsoft.com/office/drawing/2014/main" id="{19CC8B28-98DF-244E-96EB-74C713A0A452}"/>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awesomeaspens.com/awesomeaspens/AspenAbstracts/AspenOverlap020.jpg">
            <a:extLst>
              <a:ext uri="{FF2B5EF4-FFF2-40B4-BE49-F238E27FC236}">
                <a16:creationId xmlns:a16="http://schemas.microsoft.com/office/drawing/2014/main" id="{AB3A9971-A30E-9A93-EE8D-820CA8751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75" y="1219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Text&#10;&#10;Description automatically generated with medium confidence">
            <a:extLst>
              <a:ext uri="{FF2B5EF4-FFF2-40B4-BE49-F238E27FC236}">
                <a16:creationId xmlns:a16="http://schemas.microsoft.com/office/drawing/2014/main" id="{38E9CB66-7F71-9775-4DBB-DB243AB95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882A4F6-6337-E9A5-B68B-3B86EA596C17}"/>
              </a:ext>
            </a:extLst>
          </p:cNvPr>
          <p:cNvSpPr>
            <a:spLocks noGrp="1"/>
          </p:cNvSpPr>
          <p:nvPr>
            <p:ph type="title"/>
          </p:nvPr>
        </p:nvSpPr>
        <p:spPr>
          <a:xfrm>
            <a:off x="457200" y="457200"/>
            <a:ext cx="8229600" cy="787400"/>
          </a:xfrm>
        </p:spPr>
        <p:txBody>
          <a:body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Diagnostic Considerations</a:t>
            </a:r>
          </a:p>
        </p:txBody>
      </p:sp>
      <p:sp>
        <p:nvSpPr>
          <p:cNvPr id="6" name="Title 1">
            <a:extLst>
              <a:ext uri="{FF2B5EF4-FFF2-40B4-BE49-F238E27FC236}">
                <a16:creationId xmlns:a16="http://schemas.microsoft.com/office/drawing/2014/main" id="{ACAFAE2D-0D66-2AE1-63D0-62EE7FF6322B}"/>
              </a:ext>
            </a:extLst>
          </p:cNvPr>
          <p:cNvSpPr txBox="1">
            <a:spLocks/>
          </p:cNvSpPr>
          <p:nvPr/>
        </p:nvSpPr>
        <p:spPr bwMode="auto">
          <a:xfrm>
            <a:off x="457200" y="1244600"/>
            <a:ext cx="85915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sz="2800" b="1" dirty="0">
                <a:solidFill>
                  <a:srgbClr val="D71920"/>
                </a:solidFill>
                <a:latin typeface="Open Sans" panose="020B0606030504020204" pitchFamily="34" charset="0"/>
                <a:ea typeface="Open Sans" panose="020B0606030504020204" pitchFamily="34" charset="0"/>
                <a:cs typeface="Open Sans" panose="020B0606030504020204" pitchFamily="34" charset="0"/>
              </a:rPr>
              <a:t>Side effects of cancer treatment </a:t>
            </a:r>
          </a:p>
          <a:p>
            <a:pPr algn="l" defTabSz="912813"/>
            <a:r>
              <a:rPr lang="en-US" altLang="en-US" sz="2800" b="1" dirty="0">
                <a:solidFill>
                  <a:srgbClr val="D71920"/>
                </a:solidFill>
                <a:latin typeface="Open Sans" panose="020B0606030504020204" pitchFamily="34" charset="0"/>
                <a:ea typeface="Open Sans" panose="020B0606030504020204" pitchFamily="34" charset="0"/>
                <a:cs typeface="Open Sans" panose="020B0606030504020204" pitchFamily="34" charset="0"/>
              </a:rPr>
              <a:t>overlap with symptoms of </a:t>
            </a:r>
          </a:p>
          <a:p>
            <a:pPr algn="l" defTabSz="912813"/>
            <a:r>
              <a:rPr lang="en-US" altLang="en-US" sz="2800" b="1" dirty="0">
                <a:solidFill>
                  <a:srgbClr val="D71920"/>
                </a:solidFill>
                <a:latin typeface="Open Sans" panose="020B0606030504020204" pitchFamily="34" charset="0"/>
                <a:ea typeface="Open Sans" panose="020B0606030504020204" pitchFamily="34" charset="0"/>
                <a:cs typeface="Open Sans" panose="020B0606030504020204" pitchFamily="34" charset="0"/>
              </a:rPr>
              <a:t>depression and anxiety</a:t>
            </a:r>
          </a:p>
          <a:p>
            <a:pPr algn="l" defTabSz="912813"/>
            <a:endParaRPr lang="en-US" altLang="en-US" sz="900" i="1" u="sng"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algn="l" defTabSz="912813"/>
            <a:r>
              <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t>	</a:t>
            </a:r>
            <a:r>
              <a:rPr lang="en-US" altLang="en-US" sz="2600" i="1" u="sng" dirty="0">
                <a:solidFill>
                  <a:srgbClr val="3F4156"/>
                </a:solidFill>
                <a:latin typeface="Open Sans" panose="020B0606030504020204" pitchFamily="34" charset="0"/>
                <a:ea typeface="Open Sans" panose="020B0606030504020204" pitchFamily="34" charset="0"/>
                <a:cs typeface="Open Sans" panose="020B0606030504020204" pitchFamily="34" charset="0"/>
              </a:rPr>
              <a:t>Unreliable Symptoms</a:t>
            </a:r>
          </a:p>
          <a:p>
            <a:pPr algn="l" defTabSz="912813"/>
            <a: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t>	fatigue, sleep disturbance, eating disturbances, poor 	concentration</a:t>
            </a:r>
            <a:br>
              <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br>
            <a:br>
              <a:rPr lang="en-US" altLang="en-US" sz="1100" dirty="0">
                <a:solidFill>
                  <a:srgbClr val="3F4156"/>
                </a:solidFill>
                <a:latin typeface="Open Sans" panose="020B0606030504020204" pitchFamily="34" charset="0"/>
                <a:ea typeface="Open Sans" panose="020B0606030504020204" pitchFamily="34" charset="0"/>
                <a:cs typeface="Open Sans" panose="020B0606030504020204" pitchFamily="34" charset="0"/>
              </a:rPr>
            </a:br>
            <a:r>
              <a:rPr lang="en-US" altLang="en-US" sz="1100" dirty="0">
                <a:solidFill>
                  <a:srgbClr val="3F4156"/>
                </a:solidFill>
                <a:latin typeface="Open Sans" panose="020B0606030504020204" pitchFamily="34" charset="0"/>
                <a:ea typeface="Open Sans" panose="020B0606030504020204" pitchFamily="34" charset="0"/>
                <a:cs typeface="Open Sans" panose="020B0606030504020204" pitchFamily="34" charset="0"/>
              </a:rPr>
              <a:t>	</a:t>
            </a:r>
            <a:r>
              <a:rPr lang="en-US" altLang="en-US" sz="2600" i="1" u="sng" dirty="0">
                <a:solidFill>
                  <a:srgbClr val="3F4156"/>
                </a:solidFill>
                <a:latin typeface="Open Sans" panose="020B0606030504020204" pitchFamily="34" charset="0"/>
                <a:ea typeface="Open Sans" panose="020B0606030504020204" pitchFamily="34" charset="0"/>
                <a:cs typeface="Open Sans" panose="020B0606030504020204" pitchFamily="34" charset="0"/>
              </a:rPr>
              <a:t>Reliable Symptoms </a:t>
            </a:r>
            <a:b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br>
            <a: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t>	persistent depressed or angry mood, lack of 	pleasure in</a:t>
            </a:r>
          </a:p>
          <a:p>
            <a:pPr algn="l" defTabSz="912813"/>
            <a: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t>               activities, excessive worry for a prolonged period of</a:t>
            </a:r>
          </a:p>
          <a:p>
            <a:pPr algn="l" defTabSz="912813"/>
            <a: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t>               </a:t>
            </a:r>
            <a:r>
              <a:rPr lang="en-US" altLang="en-US" sz="2600" err="1">
                <a:solidFill>
                  <a:srgbClr val="3F4156"/>
                </a:solidFill>
                <a:latin typeface="Open Sans" panose="020B0606030504020204" pitchFamily="34" charset="0"/>
                <a:ea typeface="Open Sans" panose="020B0606030504020204" pitchFamily="34" charset="0"/>
                <a:cs typeface="Open Sans" panose="020B0606030504020204" pitchFamily="34" charset="0"/>
              </a:rPr>
              <a:t>time</a:t>
            </a:r>
            <a:r>
              <a:rPr lang="en-US" altLang="en-US" sz="2600">
                <a:solidFill>
                  <a:srgbClr val="3F4156"/>
                </a:solidFill>
                <a:latin typeface="Open Sans" panose="020B0606030504020204" pitchFamily="34" charset="0"/>
                <a:ea typeface="Open Sans" panose="020B0606030504020204" pitchFamily="34" charset="0"/>
                <a:cs typeface="Open Sans" panose="020B0606030504020204" pitchFamily="34" charset="0"/>
              </a:rPr>
              <a:t>, feelings </a:t>
            </a:r>
            <a:r>
              <a:rPr lang="en-US" altLang="en-US" sz="2600" dirty="0">
                <a:solidFill>
                  <a:srgbClr val="3F4156"/>
                </a:solidFill>
                <a:latin typeface="Open Sans" panose="020B0606030504020204" pitchFamily="34" charset="0"/>
                <a:ea typeface="Open Sans" panose="020B0606030504020204" pitchFamily="34" charset="0"/>
                <a:cs typeface="Open Sans" panose="020B0606030504020204" pitchFamily="34" charset="0"/>
              </a:rPr>
              <a:t>of guilt, suicidal ideation, hopelessness</a:t>
            </a:r>
            <a:endPar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ext&#10;&#10;Description automatically generated">
            <a:extLst>
              <a:ext uri="{FF2B5EF4-FFF2-40B4-BE49-F238E27FC236}">
                <a16:creationId xmlns:a16="http://schemas.microsoft.com/office/drawing/2014/main" id="{F5230F8D-50CC-B24D-E14A-DF38CEE0EC28}"/>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98D7EB0-4179-7629-9F4F-4601419E2774}"/>
              </a:ext>
            </a:extLst>
          </p:cNvPr>
          <p:cNvSpPr>
            <a:spLocks noGrp="1"/>
          </p:cNvSpPr>
          <p:nvPr>
            <p:ph idx="1"/>
          </p:nvPr>
        </p:nvSpPr>
        <p:spPr>
          <a:xfrm>
            <a:off x="457200" y="1417638"/>
            <a:ext cx="8229600" cy="4525963"/>
          </a:xfrm>
        </p:spPr>
        <p:txBody>
          <a:bodyPr/>
          <a:lstStyle/>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Existential distress – loss of meaning/purpose</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Fear of recurrence or death</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Grief</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Loss of control</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Loss of hope</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Uncertainty</a:t>
            </a:r>
          </a:p>
          <a:p>
            <a:pPr marL="0" indent="0" defTabSz="912813" eaLnBrk="1" hangingPunct="1">
              <a:spcBef>
                <a:spcPts val="0"/>
              </a:spcBef>
              <a:buNone/>
              <a:defRPr/>
            </a:pPr>
            <a:endParaRPr lang="en-US" alt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eaLnBrk="1" hangingPunct="1">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Unwanted aloneness</a:t>
            </a:r>
          </a:p>
        </p:txBody>
      </p:sp>
      <p:pic>
        <p:nvPicPr>
          <p:cNvPr id="24581" name="Picture 5" descr="Text&#10;&#10;Description automatically generated with medium confidence">
            <a:extLst>
              <a:ext uri="{FF2B5EF4-FFF2-40B4-BE49-F238E27FC236}">
                <a16:creationId xmlns:a16="http://schemas.microsoft.com/office/drawing/2014/main" id="{4A62B0C5-D1C5-1EE6-16ED-DEC561382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E2D3F66-3DC2-CAB3-19E2-D79B420FD2D7}"/>
              </a:ext>
            </a:extLst>
          </p:cNvPr>
          <p:cNvSpPr>
            <a:spLocks noGrp="1"/>
          </p:cNvSpPr>
          <p:nvPr>
            <p:ph type="title"/>
          </p:nvPr>
        </p:nvSpPr>
        <p:spPr>
          <a:xfrm>
            <a:off x="457200" y="274638"/>
            <a:ext cx="8458200" cy="1143000"/>
          </a:xfrm>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Common Clinical Issues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ext&#10;&#10;Description automatically generated">
            <a:extLst>
              <a:ext uri="{FF2B5EF4-FFF2-40B4-BE49-F238E27FC236}">
                <a16:creationId xmlns:a16="http://schemas.microsoft.com/office/drawing/2014/main" id="{F5230F8D-50CC-B24D-E14A-DF38CEE0EC28}"/>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98D7EB0-4179-7629-9F4F-4601419E2774}"/>
              </a:ext>
            </a:extLst>
          </p:cNvPr>
          <p:cNvSpPr>
            <a:spLocks noGrp="1"/>
          </p:cNvSpPr>
          <p:nvPr>
            <p:ph idx="1"/>
          </p:nvPr>
        </p:nvSpPr>
        <p:spPr>
          <a:xfrm>
            <a:off x="457200" y="1417638"/>
            <a:ext cx="8591550" cy="4754562"/>
          </a:xfrm>
        </p:spPr>
        <p:txBody>
          <a:bodyPr/>
          <a:lstStyle/>
          <a:p>
            <a:pPr marL="0" indent="0" defTabSz="912813">
              <a:spcBef>
                <a:spcPts val="0"/>
              </a:spcBef>
              <a:buNone/>
              <a:defRPr/>
            </a:pPr>
            <a:r>
              <a:rPr lang="en-US" altLang="en-US" sz="3400" b="1">
                <a:solidFill>
                  <a:srgbClr val="D71920"/>
                </a:solidFill>
                <a:latin typeface="Open Sans" panose="020B0606030504020204" pitchFamily="34" charset="0"/>
                <a:ea typeface="Open Sans" panose="020B0606030504020204" pitchFamily="34" charset="0"/>
                <a:cs typeface="Open Sans" panose="020B0606030504020204" pitchFamily="34" charset="0"/>
              </a:rPr>
              <a:t>Not all clinical issues are in the negative direction.</a:t>
            </a:r>
          </a:p>
          <a:p>
            <a:pPr marL="0" indent="0" defTabSz="912813">
              <a:spcBef>
                <a:spcPts val="0"/>
              </a:spcBef>
              <a:buNone/>
              <a:defRPr/>
            </a:pPr>
            <a:endParaRPr lang="en-US" altLang="en-US" sz="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Action on important life decisions</a:t>
            </a:r>
          </a:p>
          <a:p>
            <a:pPr marL="0" indent="0" defTabSz="912813">
              <a:spcBef>
                <a:spcPts val="0"/>
              </a:spcBef>
              <a:buNone/>
              <a:defRPr/>
            </a:pPr>
            <a:endParaRPr lang="en-US" alt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Gratitude</a:t>
            </a:r>
          </a:p>
          <a:p>
            <a:pPr marL="0" indent="0" defTabSz="912813">
              <a:spcBef>
                <a:spcPts val="0"/>
              </a:spcBef>
              <a:buNone/>
              <a:defRPr/>
            </a:pPr>
            <a:endParaRPr lang="en-US" alt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Greater present moment awareness</a:t>
            </a:r>
          </a:p>
          <a:p>
            <a:pPr marL="0" indent="0" defTabSz="912813">
              <a:spcBef>
                <a:spcPts val="0"/>
              </a:spcBef>
              <a:buNone/>
              <a:defRPr/>
            </a:pPr>
            <a:endParaRPr lang="en-US" alt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Increased or renewed sense of purpose/meaning</a:t>
            </a:r>
          </a:p>
          <a:p>
            <a:pPr marL="0" indent="0" defTabSz="912813">
              <a:spcBef>
                <a:spcPts val="0"/>
              </a:spcBef>
              <a:buNone/>
              <a:defRPr/>
            </a:pPr>
            <a:endParaRPr lang="en-US" alt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defRPr/>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Post-traumatic growth</a:t>
            </a:r>
          </a:p>
        </p:txBody>
      </p:sp>
      <p:pic>
        <p:nvPicPr>
          <p:cNvPr id="24581" name="Picture 5" descr="Text&#10;&#10;Description automatically generated with medium confidence">
            <a:extLst>
              <a:ext uri="{FF2B5EF4-FFF2-40B4-BE49-F238E27FC236}">
                <a16:creationId xmlns:a16="http://schemas.microsoft.com/office/drawing/2014/main" id="{4A62B0C5-D1C5-1EE6-16ED-DEC561382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E2D3F66-3DC2-CAB3-19E2-D79B420FD2D7}"/>
              </a:ext>
            </a:extLst>
          </p:cNvPr>
          <p:cNvSpPr>
            <a:spLocks noGrp="1"/>
          </p:cNvSpPr>
          <p:nvPr>
            <p:ph type="title"/>
          </p:nvPr>
        </p:nvSpPr>
        <p:spPr>
          <a:xfrm>
            <a:off x="457200" y="274638"/>
            <a:ext cx="8591550" cy="1143000"/>
          </a:xfrm>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Common Clinical Issues </a:t>
            </a: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(Cont.)</a:t>
            </a:r>
          </a:p>
        </p:txBody>
      </p:sp>
    </p:spTree>
    <p:extLst>
      <p:ext uri="{BB962C8B-B14F-4D97-AF65-F5344CB8AC3E}">
        <p14:creationId xmlns:p14="http://schemas.microsoft.com/office/powerpoint/2010/main" val="2318635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2">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722437"/>
            <a:ext cx="8229600" cy="4525963"/>
          </a:xfrm>
        </p:spPr>
        <p:txBody>
          <a:bodyPr/>
          <a:lstStyle/>
          <a:p>
            <a:pPr marL="0" indent="0">
              <a:spcBef>
                <a:spcPts val="0"/>
              </a:spcBef>
              <a:spcAft>
                <a:spcPts val="0"/>
              </a:spcAft>
              <a:buNone/>
              <a:defRPr/>
            </a:pPr>
            <a:r>
              <a:rPr lang="en-US" sz="2400" b="1">
                <a:solidFill>
                  <a:srgbClr val="D71920"/>
                </a:solidFill>
                <a:latin typeface="Open Sans" panose="020B0606030504020204" pitchFamily="34" charset="0"/>
                <a:ea typeface="Open Sans" panose="020B0606030504020204" pitchFamily="34" charset="0"/>
                <a:cs typeface="Open Sans" panose="020B0606030504020204" pitchFamily="34" charset="0"/>
              </a:rPr>
              <a:t>Finding and maintaining healthy social support</a:t>
            </a:r>
            <a:r>
              <a:rPr lang="en-US" sz="2400">
                <a:solidFill>
                  <a:srgbClr val="D71920"/>
                </a:solidFill>
                <a:latin typeface="Open Sans" panose="020B0606030504020204" pitchFamily="34" charset="0"/>
                <a:ea typeface="Open Sans" panose="020B0606030504020204" pitchFamily="34" charset="0"/>
                <a:cs typeface="Open Sans" panose="020B0606030504020204" pitchFamily="34" charset="0"/>
              </a:rPr>
              <a:t> </a:t>
            </a:r>
            <a:r>
              <a:rPr lang="en-US" sz="2400">
                <a:solidFill>
                  <a:srgbClr val="3F4156"/>
                </a:solidFill>
                <a:latin typeface="Open Sans" panose="020B0606030504020204" pitchFamily="34" charset="0"/>
                <a:ea typeface="Open Sans" panose="020B0606030504020204" pitchFamily="34" charset="0"/>
                <a:cs typeface="Open Sans" panose="020B0606030504020204" pitchFamily="34" charset="0"/>
              </a:rPr>
              <a:t>through the cancer experience is vital for emotional and physical health.</a:t>
            </a:r>
          </a:p>
          <a:p>
            <a:pPr marL="0" indent="0">
              <a:spcBef>
                <a:spcPts val="0"/>
              </a:spcBef>
              <a:spcAft>
                <a:spcPts val="0"/>
              </a:spcAft>
              <a:buNone/>
              <a:defRPr/>
            </a:pPr>
            <a:endParaRPr lang="en-US" sz="900">
              <a:solidFill>
                <a:srgbClr val="D7192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400">
                <a:solidFill>
                  <a:srgbClr val="3F4156"/>
                </a:solidFill>
                <a:latin typeface="Open Sans" panose="020B0606030504020204" pitchFamily="34" charset="0"/>
                <a:ea typeface="Open Sans" panose="020B0606030504020204" pitchFamily="34" charset="0"/>
                <a:cs typeface="Open Sans" panose="020B0606030504020204" pitchFamily="34" charset="0"/>
              </a:rPr>
              <a:t>Dr. Lorenzo Cohen, clinical director of Integrative Medicine at MD Anderson Cancer Center in Texas and co-author of </a:t>
            </a:r>
            <a:r>
              <a:rPr lang="en-US" sz="2400" i="1">
                <a:solidFill>
                  <a:srgbClr val="3F4156"/>
                </a:solidFill>
                <a:latin typeface="Open Sans" panose="020B0606030504020204" pitchFamily="34" charset="0"/>
                <a:ea typeface="Open Sans" panose="020B0606030504020204" pitchFamily="34" charset="0"/>
                <a:cs typeface="Open Sans" panose="020B0606030504020204" pitchFamily="34" charset="0"/>
              </a:rPr>
              <a:t>Anti-Cancer Living</a:t>
            </a:r>
            <a:r>
              <a:rPr lang="en-US" sz="2400">
                <a:solidFill>
                  <a:srgbClr val="3F4156"/>
                </a:solidFill>
                <a:latin typeface="Open Sans" panose="020B0606030504020204" pitchFamily="34" charset="0"/>
                <a:ea typeface="Open Sans" panose="020B0606030504020204" pitchFamily="34" charset="0"/>
                <a:cs typeface="Open Sans" panose="020B0606030504020204" pitchFamily="34" charset="0"/>
              </a:rPr>
              <a:t>, names </a:t>
            </a:r>
            <a:r>
              <a:rPr lang="en-US" sz="2400" b="1">
                <a:solidFill>
                  <a:srgbClr val="D71920"/>
                </a:solidFill>
                <a:latin typeface="Open Sans" panose="020B0606030504020204" pitchFamily="34" charset="0"/>
                <a:ea typeface="Open Sans" panose="020B0606030504020204" pitchFamily="34" charset="0"/>
                <a:cs typeface="Open Sans" panose="020B0606030504020204" pitchFamily="34" charset="0"/>
              </a:rPr>
              <a:t>social support </a:t>
            </a:r>
            <a:r>
              <a:rPr lang="en-US" sz="2400">
                <a:solidFill>
                  <a:srgbClr val="3F4156"/>
                </a:solidFill>
                <a:latin typeface="Open Sans" panose="020B0606030504020204" pitchFamily="34" charset="0"/>
                <a:ea typeface="Open Sans" panose="020B0606030504020204" pitchFamily="34" charset="0"/>
                <a:cs typeface="Open Sans" panose="020B0606030504020204" pitchFamily="34" charset="0"/>
              </a:rPr>
              <a:t>at the top of his list of 6 components of anti-cancer living. (The remaining five are managing stress, getting good sleep, incorporating gentle movement and health-conscious nutrition into everyday life, and limiting environmental exposure to a multitude of carcinogens.)</a:t>
            </a: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2DF88BA-5EF7-164E-D2B4-3C7735BEA965}"/>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200495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985168"/>
            <a:ext cx="8039100" cy="4034632"/>
          </a:xfrm>
        </p:spPr>
        <p:txBody>
          <a:bodyPr/>
          <a:lstStyle/>
          <a:p>
            <a:pPr marL="0" indent="0">
              <a:spcBef>
                <a:spcPts val="0"/>
              </a:spcBef>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Adequate </a:t>
            </a: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social support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and having a sense of </a:t>
            </a: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community</a:t>
            </a:r>
            <a:r>
              <a:rPr lang="en-US" sz="2800" b="1">
                <a:solidFill>
                  <a:srgbClr val="3F4156"/>
                </a:solidFill>
                <a:latin typeface="Open Sans" panose="020B0606030504020204" pitchFamily="34" charset="0"/>
                <a:ea typeface="Open Sans" panose="020B0606030504020204" pitchFamily="34" charset="0"/>
                <a:cs typeface="Open Sans" panose="020B0606030504020204" pitchFamily="34" charset="0"/>
              </a:rPr>
              <a:t>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can</a:t>
            </a:r>
          </a:p>
          <a:p>
            <a:pPr marL="0" indent="0">
              <a:spcBef>
                <a:spcPts val="0"/>
              </a:spcBef>
              <a:buNone/>
              <a:defRPr/>
            </a:pPr>
            <a:endParaRPr lang="en-US" sz="7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decrease feelings of isolation </a:t>
            </a:r>
          </a:p>
          <a:p>
            <a:pPr marL="0" indent="0">
              <a:spcBef>
                <a:spcPts val="0"/>
              </a:spcBef>
              <a:buNone/>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reduce depression and anxiety</a:t>
            </a:r>
          </a:p>
          <a:p>
            <a:pPr marL="342900">
              <a:spcBef>
                <a:spcPts val="0"/>
              </a:spcBef>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improve compliance with treatment and </a:t>
            </a:r>
          </a:p>
          <a:p>
            <a:pPr marL="0" indent="0">
              <a:spcBef>
                <a:spcPts val="0"/>
              </a:spcBef>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    self-care</a:t>
            </a:r>
          </a:p>
          <a:p>
            <a:pPr marL="342900">
              <a:spcBef>
                <a:spcPts val="0"/>
              </a:spcBef>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increase personal empowerment </a:t>
            </a: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DD9CA58-8E5C-08B6-4ACD-9B36D80370D7}"/>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740993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860772"/>
            <a:ext cx="8382000" cy="4525963"/>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Self-calming strategies</a:t>
            </a:r>
            <a:r>
              <a:rPr lang="en-US" sz="2800">
                <a:solidFill>
                  <a:srgbClr val="D71920"/>
                </a:solidFill>
                <a:latin typeface="Open Sans" panose="020B0606030504020204" pitchFamily="34" charset="0"/>
                <a:ea typeface="Open Sans" panose="020B0606030504020204" pitchFamily="34" charset="0"/>
                <a:cs typeface="Open Sans" panose="020B0606030504020204" pitchFamily="34" charset="0"/>
              </a:rPr>
              <a:t>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are helpful in managing anxiety, coping with aversive medical procedures, sleep problems, and cancer-related pain. </a:t>
            </a:r>
          </a:p>
          <a:p>
            <a:pPr marL="0" indent="0">
              <a:spcBef>
                <a:spcPts val="0"/>
              </a:spcBef>
              <a:spcAft>
                <a:spcPts val="0"/>
              </a:spcAft>
              <a:buNone/>
              <a:defRPr/>
            </a:pPr>
            <a:endParaRPr lang="en-US" sz="7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i="1">
                <a:solidFill>
                  <a:srgbClr val="3F4156"/>
                </a:solidFill>
                <a:latin typeface="Open Sans" panose="020B0606030504020204" pitchFamily="34" charset="0"/>
                <a:ea typeface="Open Sans" panose="020B0606030504020204" pitchFamily="34" charset="0"/>
                <a:cs typeface="Open Sans" panose="020B0606030504020204" pitchFamily="34" charset="0"/>
              </a:rPr>
              <a:t>Deep breathing exercises</a:t>
            </a:r>
          </a:p>
          <a:p>
            <a:pPr marL="457200" indent="-457200">
              <a:spcBef>
                <a:spcPts val="0"/>
              </a:spcBef>
              <a:spcAft>
                <a:spcPts val="0"/>
              </a:spcAft>
              <a:defRPr/>
            </a:pPr>
            <a:r>
              <a:rPr lang="en-US" sz="2800" i="1">
                <a:solidFill>
                  <a:srgbClr val="3F4156"/>
                </a:solidFill>
                <a:latin typeface="Open Sans" panose="020B0606030504020204" pitchFamily="34" charset="0"/>
                <a:ea typeface="Open Sans" panose="020B0606030504020204" pitchFamily="34" charset="0"/>
                <a:cs typeface="Open Sans" panose="020B0606030504020204" pitchFamily="34" charset="0"/>
              </a:rPr>
              <a:t>Meditation</a:t>
            </a:r>
          </a:p>
          <a:p>
            <a:pPr marL="457200" indent="-457200">
              <a:spcBef>
                <a:spcPts val="0"/>
              </a:spcBef>
              <a:spcAft>
                <a:spcPts val="0"/>
              </a:spcAft>
              <a:defRPr/>
            </a:pPr>
            <a:r>
              <a:rPr lang="en-US" sz="2800" i="1">
                <a:solidFill>
                  <a:srgbClr val="3F4156"/>
                </a:solidFill>
                <a:latin typeface="Open Sans" panose="020B0606030504020204" pitchFamily="34" charset="0"/>
                <a:ea typeface="Open Sans" panose="020B0606030504020204" pitchFamily="34" charset="0"/>
                <a:cs typeface="Open Sans" panose="020B0606030504020204" pitchFamily="34" charset="0"/>
              </a:rPr>
              <a:t>Progressive muscle relaxation</a:t>
            </a:r>
          </a:p>
          <a:p>
            <a:pPr marL="342900">
              <a:spcBef>
                <a:spcPts val="0"/>
              </a:spcBef>
              <a:spcAft>
                <a:spcPts val="0"/>
              </a:spcAft>
              <a:defRPr/>
            </a:pPr>
            <a:endParaRPr lang="en-US" sz="2400" i="1">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Having several strategies at one’s disposal is ideal. If one is not possible or helpful, another one may be.</a:t>
            </a:r>
          </a:p>
          <a:p>
            <a:pPr>
              <a:defRPr/>
            </a:pPr>
            <a:endParaRPr lang="en-US" altLang="en-US" sz="4400">
              <a:solidFill>
                <a:schemeClr val="bg1"/>
              </a:solidFill>
            </a:endParaRP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F5E3A15-F40B-9616-4FA6-6AE58EA6AA0E}"/>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639888"/>
            <a:ext cx="8496300" cy="5065712"/>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Healthy self-care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such as</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Sleep</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Nutrition</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Gentle Movement: exercise, yoga/qigong</a:t>
            </a:r>
          </a:p>
          <a:p>
            <a:pPr marL="0" indent="0">
              <a:spcBef>
                <a:spcPts val="0"/>
              </a:spcBef>
              <a:spcAft>
                <a:spcPts val="0"/>
              </a:spcAft>
              <a:buNone/>
              <a:defRPr/>
            </a:pPr>
            <a:endParaRPr lang="en-US" sz="12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Healthy habits can:</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increase a sense of control by targeting what is controllable</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help put the body in the best position to tolerate treatment and fight the cancer</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facilitate personal empowerment</a:t>
            </a:r>
          </a:p>
          <a:p>
            <a:pPr marL="0" indent="0">
              <a:lnSpc>
                <a:spcPct val="107000"/>
              </a:lnSpc>
              <a:spcBef>
                <a:spcPts val="0"/>
              </a:spcBef>
              <a:spcAft>
                <a:spcPts val="800"/>
              </a:spcAft>
              <a:buNone/>
              <a:defRPr/>
            </a:pPr>
            <a:endParaRPr lang="en-US" sz="2800">
              <a:solidFill>
                <a:schemeClr val="bg1"/>
              </a:solidFill>
              <a:ea typeface="Calibri" panose="020F0502020204030204" pitchFamily="34" charset="0"/>
              <a:cs typeface="Times New Roman" panose="02020603050405020304" pitchFamily="18" charset="0"/>
            </a:endParaRPr>
          </a:p>
          <a:p>
            <a:pPr marL="0" indent="0">
              <a:buNone/>
              <a:defRPr/>
            </a:pPr>
            <a:endParaRPr lang="en-US" altLang="en-US" sz="2800">
              <a:solidFill>
                <a:schemeClr val="bg1"/>
              </a:solidFill>
            </a:endParaRP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6E3FEFA-04DD-90C1-E392-D534DB38E498}"/>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93771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676400"/>
            <a:ext cx="8496300" cy="4876800"/>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Maintain productive and pleasurable activity</a:t>
            </a:r>
            <a:r>
              <a:rPr lang="en-US" sz="2800">
                <a:solidFill>
                  <a:srgbClr val="D71920"/>
                </a:solidFill>
                <a:latin typeface="Open Sans" panose="020B0606030504020204" pitchFamily="34" charset="0"/>
                <a:ea typeface="Open Sans" panose="020B0606030504020204" pitchFamily="34" charset="0"/>
                <a:cs typeface="Open Sans" panose="020B0606030504020204" pitchFamily="34" charset="0"/>
              </a:rPr>
              <a:t>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that fit within one’s physical and emotional capacity.</a:t>
            </a: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Develop awareness of what one can and can no longer do</a:t>
            </a:r>
          </a:p>
          <a:p>
            <a:pPr marL="342900">
              <a:spcBef>
                <a:spcPts val="0"/>
              </a:spcBef>
              <a:spcAft>
                <a:spcPts val="0"/>
              </a:spcAft>
              <a:defRPr/>
            </a:pPr>
            <a:endParaRPr 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Discuss goals and limitations with loved ones</a:t>
            </a:r>
          </a:p>
          <a:p>
            <a:pPr marL="0" indent="0">
              <a:spcBef>
                <a:spcPts val="0"/>
              </a:spcBef>
              <a:spcAft>
                <a:spcPts val="0"/>
              </a:spcAft>
              <a:buNone/>
              <a:defRPr/>
            </a:pPr>
            <a:endParaRPr 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Take the trip (but purchase the trip insurance)</a:t>
            </a:r>
          </a:p>
          <a:p>
            <a:pPr marL="342900">
              <a:spcBef>
                <a:spcPts val="0"/>
              </a:spcBef>
              <a:spcAft>
                <a:spcPts val="0"/>
              </a:spcAft>
              <a:defRPr/>
            </a:pPr>
            <a:endParaRPr lang="en-US" sz="10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Consider “legacy” activities to connect to one’s roots and other generations and increase meaning/purpose</a:t>
            </a:r>
          </a:p>
          <a:p>
            <a:pPr marL="0" indent="0">
              <a:buNone/>
              <a:defRPr/>
            </a:pPr>
            <a:endParaRPr lang="en-US" altLang="en-US" sz="2800">
              <a:solidFill>
                <a:schemeClr val="bg1"/>
              </a:solidFill>
            </a:endParaRP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26A7B8E-C000-69A4-23A5-6F02A33EFD33}"/>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053647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Text&#10;&#10;Description automatically generated">
            <a:extLst>
              <a:ext uri="{FF2B5EF4-FFF2-40B4-BE49-F238E27FC236}">
                <a16:creationId xmlns:a16="http://schemas.microsoft.com/office/drawing/2014/main" id="{349E410B-712B-DB36-8F01-9BB374C4D3F9}"/>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9154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ontent Placeholder 1">
            <a:extLst>
              <a:ext uri="{FF2B5EF4-FFF2-40B4-BE49-F238E27FC236}">
                <a16:creationId xmlns:a16="http://schemas.microsoft.com/office/drawing/2014/main" id="{7DD0E3B4-630F-22E4-55B9-66DAAB7CE29E}"/>
              </a:ext>
            </a:extLst>
          </p:cNvPr>
          <p:cNvSpPr>
            <a:spLocks noGrp="1"/>
          </p:cNvSpPr>
          <p:nvPr>
            <p:ph idx="1"/>
          </p:nvPr>
        </p:nvSpPr>
        <p:spPr>
          <a:xfrm>
            <a:off x="457200" y="2104232"/>
            <a:ext cx="8458200" cy="3810000"/>
          </a:xfrm>
        </p:spPr>
        <p:txBody>
          <a:bodyPr/>
          <a:lstStyle/>
          <a:p>
            <a:pPr marL="0" indent="0">
              <a:spcBef>
                <a:spcPct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“We have no conflicts of interest.”</a:t>
            </a:r>
          </a:p>
          <a:p>
            <a:pPr marL="0" indent="0">
              <a:spcBef>
                <a:spcPct val="0"/>
              </a:spcBef>
              <a:buFont typeface="Arial" panose="020B0604020202020204" pitchFamily="34" charset="0"/>
              <a:buNone/>
            </a:pPr>
            <a:endPar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ct val="0"/>
              </a:spcBef>
              <a:buFont typeface="Arial" panose="020B0604020202020204" pitchFamily="34" charset="0"/>
              <a:buNone/>
            </a:pPr>
            <a:r>
              <a:rPr lang="en-US" altLang="en-US" sz="2800" b="1">
                <a:solidFill>
                  <a:srgbClr val="3F4156"/>
                </a:solidFill>
                <a:latin typeface="Open Sans" panose="020B0606030504020204" pitchFamily="34" charset="0"/>
                <a:ea typeface="Open Sans" panose="020B0606030504020204" pitchFamily="34" charset="0"/>
                <a:cs typeface="Open Sans" panose="020B0606030504020204" pitchFamily="34" charset="0"/>
              </a:rPr>
              <a:t>Denise Stillman, PhD</a:t>
            </a:r>
          </a:p>
          <a:p>
            <a:pPr marL="0" indent="0">
              <a:spcBef>
                <a:spcPct val="0"/>
              </a:spcBef>
              <a:buFont typeface="Arial" panose="020B0604020202020204" pitchFamily="34" charset="0"/>
              <a:buNone/>
            </a:pPr>
            <a:r>
              <a:rPr lang="en-US" altLang="en-US" sz="2800" b="1">
                <a:solidFill>
                  <a:srgbClr val="3F4156"/>
                </a:solidFill>
                <a:latin typeface="Open Sans" panose="020B0606030504020204" pitchFamily="34" charset="0"/>
                <a:ea typeface="Open Sans" panose="020B0606030504020204" pitchFamily="34" charset="0"/>
                <a:cs typeface="Open Sans" panose="020B0606030504020204" pitchFamily="34" charset="0"/>
              </a:rPr>
              <a:t>Debra Sullivan, PhD</a:t>
            </a:r>
          </a:p>
          <a:p>
            <a:pPr marL="0" indent="0">
              <a:spcBef>
                <a:spcPct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Cancer Support Community East Tennessee</a:t>
            </a:r>
          </a:p>
          <a:p>
            <a:pPr marL="0" indent="0">
              <a:spcBef>
                <a:spcPct val="0"/>
              </a:spcBef>
              <a:buFont typeface="Arial" panose="020B0604020202020204" pitchFamily="34" charset="0"/>
              <a:buNone/>
            </a:pPr>
            <a:endParaRPr lang="en-US" altLang="en-US" sz="2800">
              <a:solidFill>
                <a:srgbClr val="3F4156"/>
              </a:solidFill>
            </a:endParaRPr>
          </a:p>
          <a:p>
            <a:pPr marL="0" indent="0" algn="ctr">
              <a:spcBef>
                <a:spcPct val="0"/>
              </a:spcBef>
              <a:buFont typeface="Arial" panose="020B0604020202020204" pitchFamily="34" charset="0"/>
              <a:buNone/>
            </a:pPr>
            <a:endParaRPr lang="en-US" altLang="en-US" sz="5400" b="1">
              <a:solidFill>
                <a:srgbClr val="3F4156"/>
              </a:solidFill>
              <a:latin typeface="Arial" panose="020B0604020202020204" pitchFamily="34" charset="0"/>
              <a:cs typeface="Arial" panose="020B0604020202020204" pitchFamily="34" charset="0"/>
            </a:endParaRPr>
          </a:p>
        </p:txBody>
      </p:sp>
      <p:pic>
        <p:nvPicPr>
          <p:cNvPr id="6148" name="Picture 4" descr="Text&#10;&#10;Description automatically generated with medium confidence">
            <a:extLst>
              <a:ext uri="{FF2B5EF4-FFF2-40B4-BE49-F238E27FC236}">
                <a16:creationId xmlns:a16="http://schemas.microsoft.com/office/drawing/2014/main" id="{95D9AA0E-8E64-EE73-EC02-1FC100CA5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F93EBB4-5F85-1EE2-8136-6F5520AB1E73}"/>
              </a:ext>
            </a:extLst>
          </p:cNvPr>
          <p:cNvSpPr>
            <a:spLocks noGrp="1"/>
          </p:cNvSpPr>
          <p:nvPr>
            <p:ph type="title"/>
          </p:nvPr>
        </p:nvSpPr>
        <p:spPr>
          <a:xfrm>
            <a:off x="457200" y="274638"/>
            <a:ext cx="8229600" cy="1143000"/>
          </a:xfrm>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Presenter Disclosure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57200" y="1600200"/>
            <a:ext cx="8591550" cy="5031076"/>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Managing negative or catastrophic thinking</a:t>
            </a:r>
            <a:r>
              <a:rPr lang="en-US" sz="2800">
                <a:solidFill>
                  <a:srgbClr val="D71920"/>
                </a:solidFill>
                <a:latin typeface="Open Sans" panose="020B0606030504020204" pitchFamily="34" charset="0"/>
                <a:ea typeface="Open Sans" panose="020B0606030504020204" pitchFamily="34" charset="0"/>
                <a:cs typeface="Open Sans" panose="020B0606030504020204" pitchFamily="34" charset="0"/>
              </a:rPr>
              <a:t>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is especially important – and nuanced – when there is so much uncertainty. </a:t>
            </a:r>
          </a:p>
          <a:p>
            <a:pPr marL="0" indent="0">
              <a:spcBef>
                <a:spcPts val="0"/>
              </a:spcBef>
              <a:spcAft>
                <a:spcPts val="0"/>
              </a:spcAft>
              <a:buNone/>
              <a:defRPr/>
            </a:pPr>
            <a:endParaRPr lang="en-US" sz="7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It can help in the clinical setting to:</a:t>
            </a: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normalize catastrophic thinking through psychoeducation </a:t>
            </a: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explore pre-existing patterns of worry that may be adding to one’s distress</a:t>
            </a: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focus on mindfulness-based strategies that encourage living fully and well with negative thoughts present</a:t>
            </a: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B307641-6DBA-1493-F4D6-D8C3AE45DFA8}"/>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881618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41036" y="1790989"/>
            <a:ext cx="8496300" cy="3619211"/>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Cultivating acceptance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amid challenge.</a:t>
            </a:r>
          </a:p>
          <a:p>
            <a:pPr marL="0" indent="0">
              <a:spcBef>
                <a:spcPts val="0"/>
              </a:spcBef>
              <a:spcAft>
                <a:spcPts val="0"/>
              </a:spcAft>
              <a:buNone/>
              <a:defRPr/>
            </a:pPr>
            <a:endParaRPr lang="en-US" sz="105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Facilitates present-moment awareness</a:t>
            </a:r>
          </a:p>
          <a:p>
            <a:pPr marL="0" indent="0">
              <a:spcBef>
                <a:spcPts val="0"/>
              </a:spcBef>
              <a:spcAft>
                <a:spcPts val="0"/>
              </a:spcAft>
              <a:buNone/>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Mindful awareness of pain and distress teaches what really matters</a:t>
            </a:r>
          </a:p>
          <a:p>
            <a:pPr marL="0" indent="0">
              <a:spcBef>
                <a:spcPts val="0"/>
              </a:spcBef>
              <a:spcAft>
                <a:spcPts val="0"/>
              </a:spcAft>
              <a:buNone/>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Increases the possibility of finding beauty, joy, humor, moments of peace, and connection</a:t>
            </a:r>
          </a:p>
          <a:p>
            <a:pPr marL="0" indent="0">
              <a:buNone/>
              <a:defRPr/>
            </a:pPr>
            <a:endParaRPr lang="en-US" altLang="en-US" sz="2800">
              <a:solidFill>
                <a:schemeClr val="bg1"/>
              </a:solidFill>
            </a:endParaRP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96FE212-C2F2-E9FC-CEE1-D78D984BA090}"/>
              </a:ext>
            </a:extLst>
          </p:cNvPr>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168317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xt&#10;&#10;Description automatically generated">
            <a:extLst>
              <a:ext uri="{FF2B5EF4-FFF2-40B4-BE49-F238E27FC236}">
                <a16:creationId xmlns:a16="http://schemas.microsoft.com/office/drawing/2014/main" id="{02EF1A2D-CE6A-B6F6-B318-A9E6ED5CE19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a:extLst>
              <a:ext uri="{FF2B5EF4-FFF2-40B4-BE49-F238E27FC236}">
                <a16:creationId xmlns:a16="http://schemas.microsoft.com/office/drawing/2014/main" id="{448157CA-8526-0374-7E5F-01A0B6D5D5D2}"/>
              </a:ext>
            </a:extLst>
          </p:cNvPr>
          <p:cNvSpPr>
            <a:spLocks noGrp="1"/>
          </p:cNvSpPr>
          <p:nvPr>
            <p:ph idx="1"/>
          </p:nvPr>
        </p:nvSpPr>
        <p:spPr>
          <a:xfrm>
            <a:off x="441036" y="1790989"/>
            <a:ext cx="8496300" cy="3619211"/>
          </a:xfrm>
        </p:spPr>
        <p:txBody>
          <a:bodyPr/>
          <a:lstStyle/>
          <a:p>
            <a:pPr marL="0" indent="0">
              <a:spcBef>
                <a:spcPts val="0"/>
              </a:spcBef>
              <a:spcAft>
                <a:spcPts val="0"/>
              </a:spcAft>
              <a:buNone/>
              <a:defRPr/>
            </a:pPr>
            <a:r>
              <a:rPr 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Cultivating acceptance </a:t>
            </a: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amid challenge.</a:t>
            </a:r>
          </a:p>
          <a:p>
            <a:pPr marL="0" indent="0">
              <a:spcBef>
                <a:spcPts val="0"/>
              </a:spcBef>
              <a:spcAft>
                <a:spcPts val="0"/>
              </a:spcAft>
              <a:buNone/>
              <a:defRPr/>
            </a:pPr>
            <a:endParaRPr lang="en-US" sz="105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Mindfulness-Based Stress Reduction (MBSR)</a:t>
            </a:r>
          </a:p>
          <a:p>
            <a:pPr marL="457200" indent="-457200">
              <a:spcBef>
                <a:spcPts val="0"/>
              </a:spcBef>
              <a:spcAft>
                <a:spcPts val="0"/>
              </a:spcAft>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Dr. Linda Carlson’s Mindfulness-Based Cancer Recovery (MBCR)</a:t>
            </a:r>
          </a:p>
        </p:txBody>
      </p:sp>
      <p:pic>
        <p:nvPicPr>
          <p:cNvPr id="28677" name="Picture 4" descr="Text&#10;&#10;Description automatically generated with medium confidence">
            <a:extLst>
              <a:ext uri="{FF2B5EF4-FFF2-40B4-BE49-F238E27FC236}">
                <a16:creationId xmlns:a16="http://schemas.microsoft.com/office/drawing/2014/main" id="{7E38C693-0617-5450-B81F-64F975DA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96FE212-C2F2-E9FC-CEE1-D78D984BA090}"/>
              </a:ext>
            </a:extLst>
          </p:cNvPr>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Cognitive-Behavioral Interventions</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85069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591EDA3B-2154-5725-99C8-80B7C5B4E23E}"/>
              </a:ext>
            </a:extLst>
          </p:cNvPr>
          <p:cNvPicPr>
            <a:picLocks noChangeAspect="1" noChangeArrowheads="1"/>
          </p:cNvPicPr>
          <p:nvPr/>
        </p:nvPicPr>
        <p:blipFill>
          <a:blip r:embed="rId2">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Text&#10;&#10;Description automatically generated with medium confidence">
            <a:extLst>
              <a:ext uri="{FF2B5EF4-FFF2-40B4-BE49-F238E27FC236}">
                <a16:creationId xmlns:a16="http://schemas.microsoft.com/office/drawing/2014/main" id="{B830ACC6-F765-891C-66A1-0719A20CA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
            <a:extLst>
              <a:ext uri="{FF2B5EF4-FFF2-40B4-BE49-F238E27FC236}">
                <a16:creationId xmlns:a16="http://schemas.microsoft.com/office/drawing/2014/main" id="{21497531-C45E-F9F1-FDD7-4365FC4729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12533"/>
            <a:ext cx="23272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A268065-9624-9BDF-800D-C7AF4D4B7024}"/>
              </a:ext>
            </a:extLst>
          </p:cNvPr>
          <p:cNvSpPr txBox="1">
            <a:spLocks/>
          </p:cNvSpPr>
          <p:nvPr/>
        </p:nvSpPr>
        <p:spPr bwMode="auto">
          <a:xfrm>
            <a:off x="457200" y="38893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Meaning Centered Psychotherapy</a:t>
            </a:r>
            <a:endPar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6511E2EF-06FC-0A26-3964-180D8029967E}"/>
              </a:ext>
            </a:extLst>
          </p:cNvPr>
          <p:cNvSpPr txBox="1">
            <a:spLocks/>
          </p:cNvSpPr>
          <p:nvPr/>
        </p:nvSpPr>
        <p:spPr bwMode="auto">
          <a:xfrm>
            <a:off x="455413" y="1790989"/>
            <a:ext cx="8382000" cy="4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b="1" dirty="0">
                <a:solidFill>
                  <a:srgbClr val="D71920"/>
                </a:solidFill>
                <a:latin typeface="Open Sans" panose="020B0606030504020204" pitchFamily="34" charset="0"/>
                <a:ea typeface="Open Sans" panose="020B0606030504020204" pitchFamily="34" charset="0"/>
                <a:cs typeface="Open Sans" panose="020B0606030504020204" pitchFamily="34" charset="0"/>
              </a:rPr>
              <a:t>Memorial Sloan Kettering Cancer Center</a:t>
            </a:r>
          </a:p>
          <a:p>
            <a:pPr marL="0" indent="0">
              <a:spcBef>
                <a:spcPts val="0"/>
              </a:spcBef>
              <a:spcAft>
                <a:spcPts val="0"/>
              </a:spcAft>
              <a:buFont typeface="Arial" panose="020B0604020202020204" pitchFamily="34" charset="0"/>
              <a:buNone/>
              <a:defRPr/>
            </a:pPr>
            <a:endParaRPr lang="en-US" sz="105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t>Inspired by the work of </a:t>
            </a:r>
          </a:p>
          <a:p>
            <a:pPr marL="0" indent="0">
              <a:spcBef>
                <a:spcPts val="0"/>
              </a:spcBef>
              <a:spcAft>
                <a:spcPts val="0"/>
              </a:spcAft>
              <a:buNone/>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     Viktor </a:t>
            </a:r>
            <a:r>
              <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t>Frankl (1905–1997)</a:t>
            </a:r>
          </a:p>
          <a:p>
            <a:pPr marL="457200" indent="-457200">
              <a:spcBef>
                <a:spcPts val="0"/>
              </a:spcBef>
              <a:spcAft>
                <a:spcPts val="0"/>
              </a:spcAft>
              <a:defRPr/>
            </a:pPr>
            <a:r>
              <a:rPr lang="en-US" sz="2800" dirty="0">
                <a:solidFill>
                  <a:srgbClr val="3F4156"/>
                </a:solidFill>
                <a:latin typeface="Open Sans"/>
                <a:ea typeface="Open Sans"/>
                <a:cs typeface="Open Sans"/>
              </a:rPr>
              <a:t>Structured, manualized, </a:t>
            </a: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dirty="0">
                <a:solidFill>
                  <a:srgbClr val="3F4156"/>
                </a:solidFill>
                <a:latin typeface="Open Sans"/>
                <a:ea typeface="Open Sans"/>
                <a:cs typeface="Open Sans"/>
              </a:rPr>
              <a:t>     brief psychotherapy</a:t>
            </a: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0"/>
              </a:spcBef>
              <a:spcAft>
                <a:spcPts val="0"/>
              </a:spcAft>
              <a:defRPr/>
            </a:pPr>
            <a:r>
              <a:rPr lang="en-US" sz="2800" dirty="0">
                <a:solidFill>
                  <a:srgbClr val="3F4156"/>
                </a:solidFill>
                <a:latin typeface="Open Sans"/>
                <a:ea typeface="Open Sans"/>
                <a:cs typeface="Open Sans"/>
              </a:rPr>
              <a:t>Active ingredient is in </a:t>
            </a: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dirty="0">
                <a:solidFill>
                  <a:srgbClr val="3F4156"/>
                </a:solidFill>
                <a:latin typeface="Open Sans"/>
                <a:ea typeface="Open Sans"/>
                <a:cs typeface="Open Sans"/>
              </a:rPr>
              <a:t>     enhanced meaning </a:t>
            </a:r>
          </a:p>
          <a:p>
            <a:pPr marL="457200" indent="-457200">
              <a:spcBef>
                <a:spcPts val="0"/>
              </a:spcBef>
              <a:spcAft>
                <a:spcPts val="0"/>
              </a:spcAft>
              <a:defRPr/>
            </a:pPr>
            <a:r>
              <a:rPr lang="en-US" sz="2800" dirty="0">
                <a:solidFill>
                  <a:srgbClr val="3F4156"/>
                </a:solidFill>
                <a:latin typeface="Open Sans"/>
                <a:ea typeface="Open Sans"/>
                <a:cs typeface="Open Sans"/>
              </a:rPr>
              <a:t>Improved quality of life,</a:t>
            </a:r>
          </a:p>
          <a:p>
            <a:pPr marL="0" indent="0">
              <a:spcBef>
                <a:spcPts val="0"/>
              </a:spcBef>
              <a:spcAft>
                <a:spcPts val="0"/>
              </a:spcAft>
              <a:buNone/>
              <a:defRPr/>
            </a:pPr>
            <a:r>
              <a:rPr lang="en-US" sz="2800" dirty="0">
                <a:solidFill>
                  <a:srgbClr val="3F4156"/>
                </a:solidFill>
                <a:latin typeface="Open Sans"/>
                <a:ea typeface="Open Sans"/>
                <a:cs typeface="Open Sans"/>
              </a:rPr>
              <a:t>     significantly less anxiety,</a:t>
            </a: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2800" dirty="0">
                <a:solidFill>
                  <a:srgbClr val="3F4156"/>
                </a:solidFill>
                <a:latin typeface="Open Sans"/>
                <a:ea typeface="Open Sans"/>
                <a:cs typeface="Open Sans"/>
              </a:rPr>
              <a:t>     depression &amp; hopelessness</a:t>
            </a:r>
          </a:p>
          <a:p>
            <a:pPr marL="0" indent="0">
              <a:spcBef>
                <a:spcPts val="0"/>
              </a:spcBef>
              <a:spcAft>
                <a:spcPts val="0"/>
              </a:spcAft>
              <a:buNone/>
              <a:defRPr/>
            </a:pP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endParaRPr 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xt&#10;&#10;Description automatically generated">
            <a:extLst>
              <a:ext uri="{FF2B5EF4-FFF2-40B4-BE49-F238E27FC236}">
                <a16:creationId xmlns:a16="http://schemas.microsoft.com/office/drawing/2014/main" id="{D2FF3ADD-E321-B80A-8E8E-A90B0BB88B45}"/>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a:extLst>
              <a:ext uri="{FF2B5EF4-FFF2-40B4-BE49-F238E27FC236}">
                <a16:creationId xmlns:a16="http://schemas.microsoft.com/office/drawing/2014/main" id="{DFD6C075-3FD2-F7CF-BDC5-E714B4BB2C8A}"/>
              </a:ext>
            </a:extLst>
          </p:cNvPr>
          <p:cNvSpPr>
            <a:spLocks noGrp="1"/>
          </p:cNvSpPr>
          <p:nvPr>
            <p:ph idx="1"/>
          </p:nvPr>
        </p:nvSpPr>
        <p:spPr>
          <a:xfrm>
            <a:off x="304800" y="1874043"/>
            <a:ext cx="8496300" cy="3856038"/>
          </a:xfrm>
        </p:spPr>
        <p:txBody>
          <a:bodyPr/>
          <a:lstStyle/>
          <a:p>
            <a:pPr marL="0" indent="0" eaLnBrk="1" hangingPunct="1">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Will to Meaning: </a:t>
            </a: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The desire to find meaning in human existence is a basic motivation for human behavior.</a:t>
            </a:r>
          </a:p>
          <a:p>
            <a:pPr marL="0" indent="0" eaLnBrk="1" hangingPunct="1">
              <a:buFont typeface="Arial" panose="020B0604020202020204" pitchFamily="34" charset="0"/>
              <a:buNone/>
            </a:pPr>
            <a:endParaRPr lang="en-US" altLang="en-US" sz="3600">
              <a:latin typeface="Arial" panose="020B0604020202020204" pitchFamily="34" charset="0"/>
              <a:cs typeface="Arial" panose="020B0604020202020204" pitchFamily="34" charset="0"/>
            </a:endParaRPr>
          </a:p>
        </p:txBody>
      </p:sp>
      <p:pic>
        <p:nvPicPr>
          <p:cNvPr id="36868" name="Picture 4" descr="Text&#10;&#10;Description automatically generated with medium confidence">
            <a:extLst>
              <a:ext uri="{FF2B5EF4-FFF2-40B4-BE49-F238E27FC236}">
                <a16:creationId xmlns:a16="http://schemas.microsoft.com/office/drawing/2014/main" id="{4574B49C-0647-381E-0192-8748C2577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7A72C61-F136-542A-3C71-12777560191A}"/>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Meaning Centered Psychotherapy: </a:t>
            </a:r>
            <a:r>
              <a:rPr lang="en-US" altLang="en-US" sz="4300" b="1">
                <a:solidFill>
                  <a:srgbClr val="3F4156"/>
                </a:solidFill>
                <a:latin typeface="Open Sans" panose="020B0606030504020204" pitchFamily="34" charset="0"/>
                <a:ea typeface="Open Sans" panose="020B0606030504020204" pitchFamily="34" charset="0"/>
                <a:cs typeface="Open Sans" panose="020B0606030504020204" pitchFamily="34" charset="0"/>
              </a:rPr>
              <a:t>Basic Concepts</a:t>
            </a:r>
            <a:endParaRPr lang="en-US" altLang="en-US" sz="43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xt&#10;&#10;Description automatically generated">
            <a:extLst>
              <a:ext uri="{FF2B5EF4-FFF2-40B4-BE49-F238E27FC236}">
                <a16:creationId xmlns:a16="http://schemas.microsoft.com/office/drawing/2014/main" id="{D2FF3ADD-E321-B80A-8E8E-A90B0BB88B45}"/>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a:extLst>
              <a:ext uri="{FF2B5EF4-FFF2-40B4-BE49-F238E27FC236}">
                <a16:creationId xmlns:a16="http://schemas.microsoft.com/office/drawing/2014/main" id="{DFD6C075-3FD2-F7CF-BDC5-E714B4BB2C8A}"/>
              </a:ext>
            </a:extLst>
          </p:cNvPr>
          <p:cNvSpPr>
            <a:spLocks noGrp="1"/>
          </p:cNvSpPr>
          <p:nvPr>
            <p:ph idx="1"/>
          </p:nvPr>
        </p:nvSpPr>
        <p:spPr>
          <a:xfrm>
            <a:off x="304800" y="1874043"/>
            <a:ext cx="8496300" cy="3856038"/>
          </a:xfrm>
        </p:spPr>
        <p:txBody>
          <a:bodyPr/>
          <a:lstStyle/>
          <a:p>
            <a:pPr marL="0" indent="0" eaLnBrk="1" hangingPunct="1">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Life Has Meaning: </a:t>
            </a: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The possibility to create or experience meaning exists throughout our lives, even up to the last moments of life. If we feel life is meaningless, it is not because there is no meaning in our lives, it is because we have become disconnected from meaning.</a:t>
            </a:r>
          </a:p>
          <a:p>
            <a:pPr marL="0" indent="0" eaLnBrk="1" hangingPunct="1">
              <a:buFont typeface="Arial" panose="020B0604020202020204" pitchFamily="34" charset="0"/>
              <a:buNone/>
            </a:pPr>
            <a:endParaRPr lang="en-US" altLang="en-US" sz="3600">
              <a:latin typeface="Arial" panose="020B0604020202020204" pitchFamily="34" charset="0"/>
              <a:cs typeface="Arial" panose="020B0604020202020204" pitchFamily="34" charset="0"/>
            </a:endParaRPr>
          </a:p>
        </p:txBody>
      </p:sp>
      <p:pic>
        <p:nvPicPr>
          <p:cNvPr id="36868" name="Picture 4" descr="Text&#10;&#10;Description automatically generated with medium confidence">
            <a:extLst>
              <a:ext uri="{FF2B5EF4-FFF2-40B4-BE49-F238E27FC236}">
                <a16:creationId xmlns:a16="http://schemas.microsoft.com/office/drawing/2014/main" id="{4574B49C-0647-381E-0192-8748C2577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7A72C61-F136-542A-3C71-12777560191A}"/>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Meaning Centered Psychotherapy: </a:t>
            </a:r>
            <a:r>
              <a:rPr lang="en-US" altLang="en-US" sz="4300" b="1">
                <a:solidFill>
                  <a:srgbClr val="3F4156"/>
                </a:solidFill>
                <a:latin typeface="Open Sans" panose="020B0606030504020204" pitchFamily="34" charset="0"/>
                <a:ea typeface="Open Sans" panose="020B0606030504020204" pitchFamily="34" charset="0"/>
                <a:cs typeface="Open Sans" panose="020B0606030504020204" pitchFamily="34" charset="0"/>
              </a:rPr>
              <a:t>Basic Concepts</a:t>
            </a:r>
            <a:endParaRPr lang="en-US" altLang="en-US" sz="43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262667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xt&#10;&#10;Description automatically generated">
            <a:extLst>
              <a:ext uri="{FF2B5EF4-FFF2-40B4-BE49-F238E27FC236}">
                <a16:creationId xmlns:a16="http://schemas.microsoft.com/office/drawing/2014/main" id="{D2FF3ADD-E321-B80A-8E8E-A90B0BB88B45}"/>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a:extLst>
              <a:ext uri="{FF2B5EF4-FFF2-40B4-BE49-F238E27FC236}">
                <a16:creationId xmlns:a16="http://schemas.microsoft.com/office/drawing/2014/main" id="{DFD6C075-3FD2-F7CF-BDC5-E714B4BB2C8A}"/>
              </a:ext>
            </a:extLst>
          </p:cNvPr>
          <p:cNvSpPr>
            <a:spLocks noGrp="1"/>
          </p:cNvSpPr>
          <p:nvPr>
            <p:ph idx="1"/>
          </p:nvPr>
        </p:nvSpPr>
        <p:spPr>
          <a:xfrm>
            <a:off x="304800" y="1874043"/>
            <a:ext cx="8496300" cy="3856038"/>
          </a:xfrm>
        </p:spPr>
        <p:txBody>
          <a:bodyPr/>
          <a:lstStyle/>
          <a:p>
            <a:pPr marL="0" indent="0" eaLnBrk="1" hangingPunct="1">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Freedom of Will: </a:t>
            </a: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We have the freedom to find meaning in our existence and to choose our attitude toward suffering and limitations.</a:t>
            </a:r>
          </a:p>
          <a:p>
            <a:pPr marL="0" indent="0" eaLnBrk="1" hangingPunct="1">
              <a:buFont typeface="Arial" panose="020B0604020202020204" pitchFamily="34" charset="0"/>
              <a:buNone/>
            </a:pPr>
            <a:endParaRPr lang="en-US" altLang="en-US" sz="3600">
              <a:latin typeface="Arial" panose="020B0604020202020204" pitchFamily="34" charset="0"/>
              <a:cs typeface="Arial" panose="020B0604020202020204" pitchFamily="34" charset="0"/>
            </a:endParaRPr>
          </a:p>
        </p:txBody>
      </p:sp>
      <p:pic>
        <p:nvPicPr>
          <p:cNvPr id="36868" name="Picture 4" descr="Text&#10;&#10;Description automatically generated with medium confidence">
            <a:extLst>
              <a:ext uri="{FF2B5EF4-FFF2-40B4-BE49-F238E27FC236}">
                <a16:creationId xmlns:a16="http://schemas.microsoft.com/office/drawing/2014/main" id="{4574B49C-0647-381E-0192-8748C2577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7A72C61-F136-542A-3C71-12777560191A}"/>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Meaning Centered Psychotherapy: </a:t>
            </a:r>
            <a:r>
              <a:rPr lang="en-US" altLang="en-US" sz="4300" b="1">
                <a:solidFill>
                  <a:srgbClr val="3F4156"/>
                </a:solidFill>
                <a:latin typeface="Open Sans" panose="020B0606030504020204" pitchFamily="34" charset="0"/>
                <a:ea typeface="Open Sans" panose="020B0606030504020204" pitchFamily="34" charset="0"/>
                <a:cs typeface="Open Sans" panose="020B0606030504020204" pitchFamily="34" charset="0"/>
              </a:rPr>
              <a:t>Basic Concepts</a:t>
            </a:r>
            <a:endParaRPr lang="en-US" altLang="en-US" sz="43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642477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xt&#10;&#10;Description automatically generated">
            <a:extLst>
              <a:ext uri="{FF2B5EF4-FFF2-40B4-BE49-F238E27FC236}">
                <a16:creationId xmlns:a16="http://schemas.microsoft.com/office/drawing/2014/main" id="{D2FF3ADD-E321-B80A-8E8E-A90B0BB88B45}"/>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a:extLst>
              <a:ext uri="{FF2B5EF4-FFF2-40B4-BE49-F238E27FC236}">
                <a16:creationId xmlns:a16="http://schemas.microsoft.com/office/drawing/2014/main" id="{DFD6C075-3FD2-F7CF-BDC5-E714B4BB2C8A}"/>
              </a:ext>
            </a:extLst>
          </p:cNvPr>
          <p:cNvSpPr>
            <a:spLocks noGrp="1"/>
          </p:cNvSpPr>
          <p:nvPr>
            <p:ph idx="1"/>
          </p:nvPr>
        </p:nvSpPr>
        <p:spPr>
          <a:xfrm>
            <a:off x="304800" y="2362199"/>
            <a:ext cx="8496300" cy="3367881"/>
          </a:xfrm>
        </p:spPr>
        <p:txBody>
          <a:bodyPr/>
          <a:lstStyle/>
          <a:p>
            <a:pPr marL="0" indent="0" eaLnBrk="1" hangingPunct="1">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“What matters is never a technique per se, but rather the spirit in which the technique is used.”</a:t>
            </a:r>
          </a:p>
          <a:p>
            <a:pPr marL="0" indent="0" eaLnBrk="1" hangingPunct="1">
              <a:buFont typeface="Arial" panose="020B0604020202020204" pitchFamily="34" charset="0"/>
              <a:buNone/>
            </a:pPr>
            <a:endParaRPr lang="en-US" altLang="en-US" sz="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lgn="r" eaLnBrk="1" hangingPunct="1">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-Viktor Frankl</a:t>
            </a:r>
          </a:p>
          <a:p>
            <a:pPr marL="0" indent="0" eaLnBrk="1" hangingPunct="1">
              <a:buFont typeface="Arial" panose="020B0604020202020204" pitchFamily="34" charset="0"/>
              <a:buNone/>
            </a:pPr>
            <a:endParaRPr lang="en-US" altLang="en-US" sz="3600">
              <a:latin typeface="Arial" panose="020B0604020202020204" pitchFamily="34" charset="0"/>
              <a:cs typeface="Arial" panose="020B0604020202020204" pitchFamily="34" charset="0"/>
            </a:endParaRPr>
          </a:p>
        </p:txBody>
      </p:sp>
      <p:pic>
        <p:nvPicPr>
          <p:cNvPr id="36868" name="Picture 4" descr="Text&#10;&#10;Description automatically generated with medium confidence">
            <a:extLst>
              <a:ext uri="{FF2B5EF4-FFF2-40B4-BE49-F238E27FC236}">
                <a16:creationId xmlns:a16="http://schemas.microsoft.com/office/drawing/2014/main" id="{4574B49C-0647-381E-0192-8748C2577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7A72C61-F136-542A-3C71-12777560191A}"/>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Meaning Centered Psychotherapy: </a:t>
            </a:r>
            <a:r>
              <a:rPr lang="en-US" altLang="en-US" sz="4300" b="1">
                <a:solidFill>
                  <a:srgbClr val="3F4156"/>
                </a:solidFill>
                <a:latin typeface="Open Sans" panose="020B0606030504020204" pitchFamily="34" charset="0"/>
                <a:ea typeface="Open Sans" panose="020B0606030504020204" pitchFamily="34" charset="0"/>
                <a:cs typeface="Open Sans" panose="020B0606030504020204" pitchFamily="34" charset="0"/>
              </a:rPr>
              <a:t>Basic Concepts</a:t>
            </a:r>
            <a:endParaRPr lang="en-US" altLang="en-US" sz="43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525544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Text&#10;&#10;Description automatically generated">
            <a:extLst>
              <a:ext uri="{FF2B5EF4-FFF2-40B4-BE49-F238E27FC236}">
                <a16:creationId xmlns:a16="http://schemas.microsoft.com/office/drawing/2014/main" id="{6220FBD5-730D-3B4D-1861-6E54644A5FDC}"/>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Text&#10;&#10;Description automatically generated with medium confidence">
            <a:extLst>
              <a:ext uri="{FF2B5EF4-FFF2-40B4-BE49-F238E27FC236}">
                <a16:creationId xmlns:a16="http://schemas.microsoft.com/office/drawing/2014/main" id="{8132FD45-ABE1-DCAC-745F-5700928F0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57E7ACE-820C-77FB-5319-FBFB4B8DF4D1}"/>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Sources of Meaning: Experiential </a:t>
            </a:r>
            <a:endParaRPr lang="en-US" altLang="en-US" sz="43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1DEECC91-F22C-FA50-DB48-1DA7AB648ECF}"/>
              </a:ext>
            </a:extLst>
          </p:cNvPr>
          <p:cNvSpPr>
            <a:spLocks noGrp="1"/>
          </p:cNvSpPr>
          <p:nvPr>
            <p:ph idx="1"/>
          </p:nvPr>
        </p:nvSpPr>
        <p:spPr>
          <a:xfrm>
            <a:off x="304800" y="1874043"/>
            <a:ext cx="8496300" cy="4001294"/>
          </a:xfrm>
        </p:spPr>
        <p:txBody>
          <a:bodyPr/>
          <a:lstStyle/>
          <a:p>
            <a:pPr marL="0" indent="0" eaLnBrk="1" hangingPunct="1">
              <a:spcBef>
                <a:spcPts val="0"/>
              </a:spcBef>
              <a:buFont typeface="Arial" panose="020B0604020202020204" pitchFamily="34" charset="0"/>
              <a:buNone/>
            </a:pPr>
            <a:r>
              <a:rPr lang="en-US" altLang="en-US" sz="3000" b="1">
                <a:solidFill>
                  <a:srgbClr val="D71920"/>
                </a:solidFill>
                <a:latin typeface="Open Sans" panose="020B0606030504020204" pitchFamily="34" charset="0"/>
                <a:ea typeface="Open Sans" panose="020B0606030504020204" pitchFamily="34" charset="0"/>
                <a:cs typeface="Open Sans" panose="020B0606030504020204" pitchFamily="34" charset="0"/>
              </a:rPr>
              <a:t>“Connecting with Life”</a:t>
            </a:r>
          </a:p>
          <a:p>
            <a:pPr marL="0" indent="0" eaLnBrk="1" hangingPunct="1">
              <a:spcBef>
                <a:spcPts val="0"/>
              </a:spcBef>
              <a:buFont typeface="Arial" panose="020B0604020202020204" pitchFamily="34" charset="0"/>
              <a:buNone/>
            </a:pPr>
            <a:r>
              <a:rPr lang="en-US" altLang="en-US" sz="3000">
                <a:solidFill>
                  <a:srgbClr val="3F4156"/>
                </a:solidFill>
                <a:latin typeface="Open Sans" panose="020B0606030504020204" pitchFamily="34" charset="0"/>
                <a:ea typeface="Open Sans" panose="020B0606030504020204" pitchFamily="34" charset="0"/>
                <a:cs typeface="Open Sans" panose="020B0606030504020204" pitchFamily="34" charset="0"/>
              </a:rPr>
              <a:t>nature, art, relationships, love, humor</a:t>
            </a:r>
          </a:p>
          <a:p>
            <a:pPr marL="0" indent="0" eaLnBrk="1" hangingPunct="1">
              <a:spcBef>
                <a:spcPts val="0"/>
              </a:spcBef>
              <a:buFont typeface="Arial" panose="020B0604020202020204" pitchFamily="34" charset="0"/>
              <a:buNone/>
            </a:pPr>
            <a:endPar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spcBef>
                <a:spcPts val="0"/>
              </a:spcBef>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Question/Reflection</a:t>
            </a:r>
          </a:p>
          <a:p>
            <a:pPr marL="0" indent="0" eaLnBrk="1" hangingPunct="1">
              <a:spcBef>
                <a:spcPts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List 3 ways in which you “connect with life” and feel most alive through the experiential sources of love, beauty, humor.</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Text&#10;&#10;Description automatically generated">
            <a:extLst>
              <a:ext uri="{FF2B5EF4-FFF2-40B4-BE49-F238E27FC236}">
                <a16:creationId xmlns:a16="http://schemas.microsoft.com/office/drawing/2014/main" id="{5386C8A7-6217-DD1B-85CC-A3D4B1120B37}"/>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Text&#10;&#10;Description automatically generated with medium confidence">
            <a:extLst>
              <a:ext uri="{FF2B5EF4-FFF2-40B4-BE49-F238E27FC236}">
                <a16:creationId xmlns:a16="http://schemas.microsoft.com/office/drawing/2014/main" id="{D0371F0B-5EE3-B366-DF04-00EDE93E1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38AEE31-CC3A-F846-25CD-AF716676DF5E}"/>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Sources of Meaning: </a:t>
            </a:r>
          </a:p>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Creative</a:t>
            </a:r>
            <a:endParaRPr lang="en-US" altLang="en-US" sz="88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E5FAA4C7-089A-92BD-B7AE-3E93FAB7A7CD}"/>
              </a:ext>
            </a:extLst>
          </p:cNvPr>
          <p:cNvSpPr>
            <a:spLocks noGrp="1"/>
          </p:cNvSpPr>
          <p:nvPr>
            <p:ph idx="1"/>
          </p:nvPr>
        </p:nvSpPr>
        <p:spPr>
          <a:xfrm>
            <a:off x="304800" y="1874043"/>
            <a:ext cx="8496300" cy="4198146"/>
          </a:xfrm>
        </p:spPr>
        <p:txBody>
          <a:bodyPr/>
          <a:lstStyle/>
          <a:p>
            <a:pPr marL="0" indent="0" eaLnBrk="1" hangingPunct="1">
              <a:spcBef>
                <a:spcPts val="0"/>
              </a:spcBef>
              <a:buFont typeface="Arial" panose="020B0604020202020204" pitchFamily="34" charset="0"/>
              <a:buNone/>
            </a:pPr>
            <a:r>
              <a:rPr lang="en-US" altLang="en-US" sz="3000" b="1">
                <a:solidFill>
                  <a:srgbClr val="D71920"/>
                </a:solidFill>
                <a:latin typeface="Open Sans" panose="020B0606030504020204" pitchFamily="34" charset="0"/>
                <a:ea typeface="Open Sans" panose="020B0606030504020204" pitchFamily="34" charset="0"/>
                <a:cs typeface="Open Sans" panose="020B0606030504020204" pitchFamily="34" charset="0"/>
              </a:rPr>
              <a:t>“Actively Engaging in Life”</a:t>
            </a:r>
          </a:p>
          <a:p>
            <a:pPr marL="0" indent="0" eaLnBrk="1" hangingPunct="1">
              <a:spcBef>
                <a:spcPts val="0"/>
              </a:spcBef>
              <a:buFont typeface="Arial" panose="020B0604020202020204" pitchFamily="34" charset="0"/>
              <a:buNone/>
            </a:pPr>
            <a:r>
              <a:rPr lang="en-US" altLang="en-US" sz="3000">
                <a:solidFill>
                  <a:srgbClr val="3F4156"/>
                </a:solidFill>
                <a:latin typeface="Open Sans" panose="020B0606030504020204" pitchFamily="34" charset="0"/>
                <a:ea typeface="Open Sans" panose="020B0606030504020204" pitchFamily="34" charset="0"/>
                <a:cs typeface="Open Sans" panose="020B0606030504020204" pitchFamily="34" charset="0"/>
              </a:rPr>
              <a:t>roles, work deeds, causes, accomplishments</a:t>
            </a:r>
          </a:p>
          <a:p>
            <a:pPr marL="0" indent="0" eaLnBrk="1" hangingPunct="1">
              <a:spcBef>
                <a:spcPts val="0"/>
              </a:spcBef>
              <a:buFont typeface="Arial" panose="020B0604020202020204" pitchFamily="34" charset="0"/>
              <a:buNone/>
            </a:pPr>
            <a:endParaRPr lang="en-US" altLang="en-US" sz="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spcBef>
                <a:spcPts val="0"/>
              </a:spcBef>
              <a:buFont typeface="Arial" panose="020B0604020202020204" pitchFamily="34" charset="0"/>
              <a:buNone/>
            </a:pPr>
            <a:r>
              <a:rPr lang="en-US" altLang="en-US" sz="3000">
                <a:solidFill>
                  <a:srgbClr val="D71920"/>
                </a:solidFill>
                <a:latin typeface="Open Sans" panose="020B0606030504020204" pitchFamily="34" charset="0"/>
                <a:ea typeface="Open Sans" panose="020B0606030504020204" pitchFamily="34" charset="0"/>
                <a:cs typeface="Open Sans" panose="020B0606030504020204" pitchFamily="34" charset="0"/>
              </a:rPr>
              <a:t>Requires: </a:t>
            </a:r>
            <a:r>
              <a:rPr lang="en-US" altLang="en-US" sz="3000">
                <a:solidFill>
                  <a:srgbClr val="3F4156"/>
                </a:solidFill>
                <a:latin typeface="Open Sans" panose="020B0606030504020204" pitchFamily="34" charset="0"/>
                <a:ea typeface="Open Sans" panose="020B0606030504020204" pitchFamily="34" charset="0"/>
                <a:cs typeface="Open Sans" panose="020B0606030504020204" pitchFamily="34" charset="0"/>
              </a:rPr>
              <a:t>courage, commitment, responsibility</a:t>
            </a:r>
          </a:p>
          <a:p>
            <a:pPr marL="0" indent="0" eaLnBrk="1" hangingPunct="1">
              <a:spcBef>
                <a:spcPts val="0"/>
              </a:spcBef>
              <a:buFont typeface="Arial" panose="020B0604020202020204" pitchFamily="34" charset="0"/>
              <a:buNone/>
            </a:pPr>
            <a:endParaRPr lang="en-US" altLang="en-US" sz="2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spcBef>
                <a:spcPts val="0"/>
              </a:spcBef>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Question/Reflection</a:t>
            </a:r>
          </a:p>
          <a:p>
            <a:pPr marL="0" indent="0" eaLnBrk="1" hangingPunct="1">
              <a:spcBef>
                <a:spcPts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Do you feel you have expressed what’s most meaningful to you through your life’s work and creative activities (e.g. job, parenting, hobbies, causes)? If so, how?</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Text&#10;&#10;Description automatically generated">
            <a:extLst>
              <a:ext uri="{FF2B5EF4-FFF2-40B4-BE49-F238E27FC236}">
                <a16:creationId xmlns:a16="http://schemas.microsoft.com/office/drawing/2014/main" id="{2712A8B0-D04F-918F-F97A-C9FCB6006BE9}"/>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8956C90C-7024-E85A-1DB9-282B249A15D4}"/>
              </a:ext>
            </a:extLst>
          </p:cNvPr>
          <p:cNvSpPr>
            <a:spLocks noGrp="1"/>
          </p:cNvSpPr>
          <p:nvPr>
            <p:ph type="title"/>
          </p:nvPr>
        </p:nvSpPr>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Learning Objectives</a:t>
            </a:r>
          </a:p>
        </p:txBody>
      </p:sp>
      <p:sp>
        <p:nvSpPr>
          <p:cNvPr id="3" name="Content Placeholder 2">
            <a:extLst>
              <a:ext uri="{FF2B5EF4-FFF2-40B4-BE49-F238E27FC236}">
                <a16:creationId xmlns:a16="http://schemas.microsoft.com/office/drawing/2014/main" id="{A881B304-AC4E-D2FA-23F9-C024213A41E0}"/>
              </a:ext>
            </a:extLst>
          </p:cNvPr>
          <p:cNvSpPr>
            <a:spLocks noGrp="1"/>
          </p:cNvSpPr>
          <p:nvPr>
            <p:ph idx="1"/>
          </p:nvPr>
        </p:nvSpPr>
        <p:spPr>
          <a:xfrm>
            <a:off x="457200" y="1507203"/>
            <a:ext cx="8496300" cy="4525963"/>
          </a:xfrm>
        </p:spPr>
        <p:txBody>
          <a:bodyPr rtlCol="0">
            <a:normAutofit/>
          </a:bodyPr>
          <a:lstStyle/>
          <a:p>
            <a:pPr marL="342900" eaLnBrk="1" fontAlgn="auto" hangingPunct="1">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Name at least 3 symptoms of depression that may be unreliable indicators of depression during cancer treatments</a:t>
            </a:r>
          </a:p>
          <a:p>
            <a:pPr marL="342900" eaLnBrk="1" fontAlgn="auto" hangingPunct="1">
              <a:spcAft>
                <a:spcPts val="0"/>
              </a:spcAft>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eaLnBrk="1" fontAlgn="auto" hangingPunct="1">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Identify at least 3 Cognitive-Behavioral interventions that help improve quality of life when living with or through cancer treatments</a:t>
            </a:r>
          </a:p>
          <a:p>
            <a:pPr marL="342900" eaLnBrk="1" fontAlgn="auto" hangingPunct="1">
              <a:spcAft>
                <a:spcPts val="0"/>
              </a:spcAft>
              <a:defRPr/>
            </a:pPr>
            <a:endParaRPr lang="en-US" sz="13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eaLnBrk="1" fontAlgn="auto" hangingPunct="1">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Describe 2 or more sources of meaning according to Meaning-Centered Psychotherapy for cancer patients</a:t>
            </a:r>
            <a:endParaRPr lang="en-US"/>
          </a:p>
          <a:p>
            <a:pPr marL="342900" eaLnBrk="1" fontAlgn="auto" hangingPunct="1">
              <a:spcAft>
                <a:spcPts val="0"/>
              </a:spcAft>
              <a:defRPr/>
            </a:pPr>
            <a:endParaRPr lang="en-US"/>
          </a:p>
        </p:txBody>
      </p:sp>
      <p:pic>
        <p:nvPicPr>
          <p:cNvPr id="8197" name="Picture 4" descr="Text&#10;&#10;Description automatically generated with medium confidence">
            <a:extLst>
              <a:ext uri="{FF2B5EF4-FFF2-40B4-BE49-F238E27FC236}">
                <a16:creationId xmlns:a16="http://schemas.microsoft.com/office/drawing/2014/main" id="{55D2BCD1-704B-881C-68B7-2FF825203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Text&#10;&#10;Description automatically generated">
            <a:extLst>
              <a:ext uri="{FF2B5EF4-FFF2-40B4-BE49-F238E27FC236}">
                <a16:creationId xmlns:a16="http://schemas.microsoft.com/office/drawing/2014/main" id="{EFB06894-8F48-603D-A278-B1CC48BC3100}"/>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Text&#10;&#10;Description automatically generated with medium confidence">
            <a:extLst>
              <a:ext uri="{FF2B5EF4-FFF2-40B4-BE49-F238E27FC236}">
                <a16:creationId xmlns:a16="http://schemas.microsoft.com/office/drawing/2014/main" id="{CE6D6185-5C17-AC0E-C0F4-2932FF3C9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47F7CE1-9156-F180-A9F9-A1D9EBEAE24D}"/>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Sources of Meaning: </a:t>
            </a:r>
          </a:p>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Attitudinal</a:t>
            </a:r>
            <a:endParaRPr lang="en-US" altLang="en-US" sz="88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6764366A-A7F4-F59E-07DB-2AE9E0164566}"/>
              </a:ext>
            </a:extLst>
          </p:cNvPr>
          <p:cNvSpPr>
            <a:spLocks noGrp="1"/>
          </p:cNvSpPr>
          <p:nvPr>
            <p:ph idx="1"/>
          </p:nvPr>
        </p:nvSpPr>
        <p:spPr>
          <a:xfrm>
            <a:off x="152400" y="1600200"/>
            <a:ext cx="8991600" cy="4655345"/>
          </a:xfrm>
        </p:spPr>
        <p:txBody>
          <a:bodyPr/>
          <a:lstStyle/>
          <a:p>
            <a:pPr marL="0" indent="0" eaLnBrk="1" hangingPunct="1">
              <a:spcBef>
                <a:spcPts val="0"/>
              </a:spcBef>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“Encountering Life’s Limitations” </a:t>
            </a:r>
          </a:p>
          <a:p>
            <a:pPr marL="0" indent="0" eaLnBrk="1" hangingPunct="1">
              <a:spcBef>
                <a:spcPts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the attitude taken towards given circumstances: physical suffering, personal adversity, one’s mortality, and uncertain future</a:t>
            </a:r>
          </a:p>
          <a:p>
            <a:pPr marL="0" indent="0" eaLnBrk="1" hangingPunct="1">
              <a:spcBef>
                <a:spcPts val="0"/>
              </a:spcBef>
              <a:buFont typeface="Arial" panose="020B0604020202020204" pitchFamily="34" charset="0"/>
              <a:buNone/>
            </a:pPr>
            <a:endParaRPr lang="en-US" altLang="en-US" sz="24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spcBef>
                <a:spcPts val="0"/>
              </a:spcBef>
              <a:buFont typeface="Arial" panose="020B0604020202020204" pitchFamily="34" charset="0"/>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Question/Reflection</a:t>
            </a:r>
          </a:p>
          <a:p>
            <a:pPr marL="0" indent="0" eaLnBrk="1" hangingPunct="1">
              <a:spcBef>
                <a:spcPts val="0"/>
              </a:spcBef>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Since your diagnosis, what are the specific limitations or losses you’ve faced and how are you coping or dealing with them now? Are you still able to find meaning in your daily life despite your awareness of the limitations and finiteness of life?</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Text&#10;&#10;Description automatically generated">
            <a:extLst>
              <a:ext uri="{FF2B5EF4-FFF2-40B4-BE49-F238E27FC236}">
                <a16:creationId xmlns:a16="http://schemas.microsoft.com/office/drawing/2014/main" id="{B2FDAF88-5C9A-FA0E-9D74-D5C3AB1C55D6}"/>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Text&#10;&#10;Description automatically generated with medium confidence">
            <a:extLst>
              <a:ext uri="{FF2B5EF4-FFF2-40B4-BE49-F238E27FC236}">
                <a16:creationId xmlns:a16="http://schemas.microsoft.com/office/drawing/2014/main" id="{CEF4244D-B270-3882-6A16-797E1DA1C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EF22655-2EEB-93EE-1FE6-D780D1179C79}"/>
              </a:ext>
            </a:extLst>
          </p:cNvPr>
          <p:cNvSpPr txBox="1">
            <a:spLocks/>
          </p:cNvSpPr>
          <p:nvPr/>
        </p:nvSpPr>
        <p:spPr bwMode="auto">
          <a:xfrm>
            <a:off x="304800" y="388937"/>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Sources of Meaning: </a:t>
            </a:r>
          </a:p>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Historical</a:t>
            </a:r>
            <a:endParaRPr lang="en-US" altLang="en-US" sz="88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9DD0BB2-3356-6BE9-69D1-564E852353A1}"/>
              </a:ext>
            </a:extLst>
          </p:cNvPr>
          <p:cNvSpPr>
            <a:spLocks noGrp="1"/>
          </p:cNvSpPr>
          <p:nvPr>
            <p:ph idx="1"/>
          </p:nvPr>
        </p:nvSpPr>
        <p:spPr>
          <a:xfrm>
            <a:off x="152400" y="1676400"/>
            <a:ext cx="8839200" cy="4792663"/>
          </a:xfrm>
        </p:spPr>
        <p:txBody>
          <a:bodyPr/>
          <a:lstStyle/>
          <a:p>
            <a:pPr marL="0" indent="0" eaLnBrk="1" hangingPunct="1">
              <a:spcBef>
                <a:spcPts val="0"/>
              </a:spcBef>
              <a:buFont typeface="Arial" panose="020B0604020202020204" pitchFamily="34" charset="0"/>
              <a:buNone/>
            </a:pPr>
            <a:r>
              <a:rPr lang="en-US" altLang="en-US" sz="2700" b="1">
                <a:solidFill>
                  <a:srgbClr val="D71920"/>
                </a:solidFill>
                <a:latin typeface="Open Sans" panose="020B0606030504020204" pitchFamily="34" charset="0"/>
                <a:ea typeface="Open Sans" panose="020B0606030504020204" pitchFamily="34" charset="0"/>
                <a:cs typeface="Open Sans" panose="020B0606030504020204" pitchFamily="34" charset="0"/>
              </a:rPr>
              <a:t>“Life as a Living Legacy”</a:t>
            </a:r>
          </a:p>
          <a:p>
            <a:pPr marL="0" indent="0" eaLnBrk="1" hangingPunct="1">
              <a:spcBef>
                <a:spcPts val="0"/>
              </a:spcBef>
              <a:buFont typeface="Arial" panose="020B0604020202020204" pitchFamily="34" charset="0"/>
              <a:buNone/>
            </a:pPr>
            <a:r>
              <a:rPr lang="en-US" altLang="en-US" sz="2700">
                <a:solidFill>
                  <a:srgbClr val="3F4156"/>
                </a:solidFill>
                <a:latin typeface="Open Sans" panose="020B0606030504020204" pitchFamily="34" charset="0"/>
                <a:ea typeface="Open Sans" panose="020B0606030504020204" pitchFamily="34" charset="0"/>
                <a:cs typeface="Open Sans" panose="020B0606030504020204" pitchFamily="34" charset="0"/>
              </a:rPr>
              <a:t>Legacy that has been given (past), Legacy that one lives (present), Legacy that one will give (future)</a:t>
            </a:r>
          </a:p>
          <a:p>
            <a:pPr marL="0" indent="0" eaLnBrk="1" hangingPunct="1">
              <a:spcBef>
                <a:spcPts val="0"/>
              </a:spcBef>
              <a:buFont typeface="Arial" panose="020B0604020202020204" pitchFamily="34" charset="0"/>
              <a:buNone/>
            </a:pPr>
            <a:endParaRPr lang="en-US" altLang="en-US" sz="16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spcBef>
                <a:spcPts val="0"/>
              </a:spcBef>
              <a:buFont typeface="Arial" panose="020B0604020202020204" pitchFamily="34" charset="0"/>
              <a:buNone/>
            </a:pPr>
            <a:r>
              <a:rPr lang="en-US" altLang="en-US" sz="2700" b="1">
                <a:solidFill>
                  <a:srgbClr val="D71920"/>
                </a:solidFill>
                <a:latin typeface="Open Sans" panose="020B0606030504020204" pitchFamily="34" charset="0"/>
                <a:ea typeface="Open Sans" panose="020B0606030504020204" pitchFamily="34" charset="0"/>
                <a:cs typeface="Open Sans" panose="020B0606030504020204" pitchFamily="34" charset="0"/>
              </a:rPr>
              <a:t>Question/Reflection</a:t>
            </a:r>
          </a:p>
          <a:p>
            <a:pPr marL="0" indent="0" eaLnBrk="1" hangingPunct="1">
              <a:spcBef>
                <a:spcPts val="0"/>
              </a:spcBef>
              <a:buFont typeface="Arial" panose="020B0604020202020204" pitchFamily="34" charset="0"/>
              <a:buNone/>
            </a:pPr>
            <a:r>
              <a:rPr lang="en-US" altLang="en-US" sz="2700">
                <a:solidFill>
                  <a:srgbClr val="3F4156"/>
                </a:solidFill>
                <a:latin typeface="Open Sans" panose="020B0606030504020204" pitchFamily="34" charset="0"/>
                <a:ea typeface="Open Sans" panose="020B0606030504020204" pitchFamily="34" charset="0"/>
                <a:cs typeface="Open Sans" panose="020B0606030504020204" pitchFamily="34" charset="0"/>
              </a:rPr>
              <a:t>As you reflect upon who you are today, what are the meaningful activities, roles, or accomplishments that you’re most proud of? As you look toward the future, what are some of the life lessons you’ve learned along the way and values you may feel are important that you would want to pass on to others?</a:t>
            </a:r>
          </a:p>
        </p:txBody>
      </p:sp>
    </p:spTree>
    <p:extLst>
      <p:ext uri="{BB962C8B-B14F-4D97-AF65-F5344CB8AC3E}">
        <p14:creationId xmlns:p14="http://schemas.microsoft.com/office/powerpoint/2010/main" val="340024760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7A9B230C-C6DB-90E9-F5DC-414EF1E86DE2}"/>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ontent Placeholder 2">
            <a:extLst>
              <a:ext uri="{FF2B5EF4-FFF2-40B4-BE49-F238E27FC236}">
                <a16:creationId xmlns:a16="http://schemas.microsoft.com/office/drawing/2014/main" id="{CF6D402C-BF46-20CF-2F71-C9C887BE8EAE}"/>
              </a:ext>
            </a:extLst>
          </p:cNvPr>
          <p:cNvSpPr>
            <a:spLocks noGrp="1"/>
          </p:cNvSpPr>
          <p:nvPr>
            <p:ph idx="1"/>
          </p:nvPr>
        </p:nvSpPr>
        <p:spPr>
          <a:xfrm>
            <a:off x="457200" y="1752600"/>
            <a:ext cx="8382000" cy="4319588"/>
          </a:xfrm>
        </p:spPr>
        <p:txBody>
          <a:bodyPr/>
          <a:lstStyle/>
          <a:p>
            <a:pPr marL="0" indent="0" eaLnBrk="1" hangingPunct="1">
              <a:buFont typeface="Arial" panose="020B0604020202020204" pitchFamily="34" charset="0"/>
              <a:buNone/>
            </a:pPr>
            <a:r>
              <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t>The cancer experience is often a physical, emotional, and sometimes spiritual rollercoaster. It is helpful to have someone helping to smooth out the ride.</a:t>
            </a:r>
          </a:p>
          <a:p>
            <a:pPr marL="0" indent="0" eaLnBrk="1" hangingPunct="1">
              <a:buFont typeface="Arial" panose="020B0604020202020204" pitchFamily="34" charset="0"/>
              <a:buNone/>
            </a:pPr>
            <a:endPar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buFont typeface="Arial" panose="020B0604020202020204" pitchFamily="34" charset="0"/>
              <a:buNone/>
            </a:pPr>
            <a:r>
              <a:rPr lang="en-US" altLang="en-US" sz="2800" dirty="0">
                <a:solidFill>
                  <a:srgbClr val="3F4156"/>
                </a:solidFill>
                <a:latin typeface="Open Sans" panose="020B0606030504020204" pitchFamily="34" charset="0"/>
                <a:ea typeface="Open Sans" panose="020B0606030504020204" pitchFamily="34" charset="0"/>
                <a:cs typeface="Open Sans" panose="020B0606030504020204" pitchFamily="34" charset="0"/>
              </a:rPr>
              <a:t>Many interventions are helpful and client preference matters, so helping clients find what works best for them along the way can be extremely beneficial.</a:t>
            </a:r>
          </a:p>
          <a:p>
            <a:pPr marL="0" indent="0" eaLnBrk="1" hangingPunct="1">
              <a:buFont typeface="Arial" panose="020B0604020202020204" pitchFamily="34" charset="0"/>
              <a:buNone/>
            </a:pPr>
            <a:endParaRPr lang="en-US" altLang="en-US" sz="2800" dirty="0">
              <a:solidFill>
                <a:schemeClr val="bg1"/>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sz="2800" dirty="0">
              <a:solidFill>
                <a:schemeClr val="bg1"/>
              </a:solidFill>
              <a:latin typeface="Arial" panose="020B0604020202020204" pitchFamily="34" charset="0"/>
              <a:cs typeface="Arial" panose="020B0604020202020204" pitchFamily="34" charset="0"/>
            </a:endParaRPr>
          </a:p>
        </p:txBody>
      </p:sp>
      <p:pic>
        <p:nvPicPr>
          <p:cNvPr id="55301" name="Picture 4" descr="Text&#10;&#10;Description automatically generated with medium confidence">
            <a:extLst>
              <a:ext uri="{FF2B5EF4-FFF2-40B4-BE49-F238E27FC236}">
                <a16:creationId xmlns:a16="http://schemas.microsoft.com/office/drawing/2014/main" id="{3721DA7A-B458-C4C8-2225-38BDF473B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8B402E-68F2-6456-FF0F-5C77F927E87C}"/>
              </a:ext>
            </a:extLst>
          </p:cNvPr>
          <p:cNvSpPr txBox="1">
            <a:spLocks/>
          </p:cNvSpPr>
          <p:nvPr/>
        </p:nvSpPr>
        <p:spPr bwMode="auto">
          <a:xfrm>
            <a:off x="228600" y="388937"/>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Additional Thoughts on Supporting Clients with Cancer</a:t>
            </a:r>
            <a:endParaRPr lang="en-US" altLang="en-US" sz="8800" b="1">
              <a:solidFill>
                <a:srgbClr val="D7192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742797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a:extLst>
              <a:ext uri="{FF2B5EF4-FFF2-40B4-BE49-F238E27FC236}">
                <a16:creationId xmlns:a16="http://schemas.microsoft.com/office/drawing/2014/main" id="{CEFD2758-897B-BA62-707A-E60E27DE11A2}"/>
              </a:ext>
            </a:extLst>
          </p:cNvPr>
          <p:cNvSpPr>
            <a:spLocks noGrp="1"/>
          </p:cNvSpPr>
          <p:nvPr>
            <p:ph type="title"/>
          </p:nvPr>
        </p:nvSpPr>
        <p:spPr>
          <a:xfrm>
            <a:off x="0" y="152400"/>
            <a:ext cx="9067800" cy="1143000"/>
          </a:xfrm>
        </p:spPr>
        <p:txBody>
          <a:bodyPr/>
          <a:lstStyle/>
          <a:p>
            <a:pPr defTabSz="912813" eaLnBrk="1" hangingPunct="1"/>
            <a:r>
              <a:rPr lang="en-US" altLang="en-US" b="1"/>
              <a:t> </a:t>
            </a:r>
            <a:endParaRPr lang="en-US" altLang="en-US" b="1">
              <a:latin typeface="Arial" panose="020B0604020202020204" pitchFamily="34" charset="0"/>
              <a:cs typeface="Arial" panose="020B0604020202020204" pitchFamily="34" charset="0"/>
            </a:endParaRPr>
          </a:p>
        </p:txBody>
      </p:sp>
      <p:pic>
        <p:nvPicPr>
          <p:cNvPr id="2" name="Content Placeholder 2">
            <a:extLst>
              <a:ext uri="{FF2B5EF4-FFF2-40B4-BE49-F238E27FC236}">
                <a16:creationId xmlns:a16="http://schemas.microsoft.com/office/drawing/2014/main" id="{697F9862-C361-6E09-2B79-E8B05771B2D2}"/>
              </a:ext>
            </a:extLst>
          </p:cNvPr>
          <p:cNvPicPr>
            <a:picLocks noChangeAspect="1"/>
          </p:cNvPicPr>
          <p:nvPr/>
        </p:nvPicPr>
        <p:blipFill>
          <a:blip r:embed="rId3"/>
          <a:srcRect/>
          <a:stretch>
            <a:fillRect/>
          </a:stretch>
        </p:blipFill>
        <p:spPr bwMode="auto">
          <a:xfrm>
            <a:off x="2038350" y="895350"/>
            <a:ext cx="5067300" cy="506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a:extLst>
              <a:ext uri="{FF2B5EF4-FFF2-40B4-BE49-F238E27FC236}">
                <a16:creationId xmlns:a16="http://schemas.microsoft.com/office/drawing/2014/main" id="{E6B377F3-0C2B-4D82-E643-7DAF8E282DA3}"/>
              </a:ext>
            </a:extLst>
          </p:cNvPr>
          <p:cNvSpPr>
            <a:spLocks noGrp="1"/>
          </p:cNvSpPr>
          <p:nvPr>
            <p:ph type="title"/>
          </p:nvPr>
        </p:nvSpPr>
        <p:spPr>
          <a:xfrm>
            <a:off x="0" y="152400"/>
            <a:ext cx="9067800" cy="1143000"/>
          </a:xfrm>
        </p:spPr>
        <p:txBody>
          <a:bodyPr/>
          <a:lstStyle/>
          <a:p>
            <a:pPr defTabSz="912813" eaLnBrk="1" hangingPunct="1"/>
            <a:r>
              <a:rPr lang="en-US" altLang="en-US" b="1"/>
              <a:t> </a:t>
            </a:r>
            <a:endParaRPr lang="en-US" altLang="en-US" b="1">
              <a:latin typeface="Arial" panose="020B0604020202020204" pitchFamily="34" charset="0"/>
              <a:cs typeface="Arial" panose="020B0604020202020204" pitchFamily="34" charset="0"/>
            </a:endParaRPr>
          </a:p>
        </p:txBody>
      </p:sp>
      <p:pic>
        <p:nvPicPr>
          <p:cNvPr id="2" name="Content Placeholder 2" descr="Qr code&#10;&#10;Description automatically generated">
            <a:extLst>
              <a:ext uri="{FF2B5EF4-FFF2-40B4-BE49-F238E27FC236}">
                <a16:creationId xmlns:a16="http://schemas.microsoft.com/office/drawing/2014/main" id="{EBF2CDD1-3669-0AA9-2C6E-EC41E0BE66F0}"/>
              </a:ext>
            </a:extLst>
          </p:cNvPr>
          <p:cNvPicPr>
            <a:picLocks noGrp="1" noChangeAspect="1" noChangeArrowheads="1"/>
          </p:cNvPicPr>
          <p:nvPr>
            <p:ph idx="1"/>
          </p:nvPr>
        </p:nvPicPr>
        <p:blipFill>
          <a:blip r:embed="rId3"/>
          <a:srcRect/>
          <a:stretch>
            <a:fillRect/>
          </a:stretch>
        </p:blipFill>
        <p:spPr>
          <a:xfrm>
            <a:off x="2038350" y="895350"/>
            <a:ext cx="5067300" cy="50673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Text&#10;&#10;Description automatically generated">
            <a:extLst>
              <a:ext uri="{FF2B5EF4-FFF2-40B4-BE49-F238E27FC236}">
                <a16:creationId xmlns:a16="http://schemas.microsoft.com/office/drawing/2014/main" id="{3167B19A-6985-25C1-D653-D66F70FC115C}"/>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ontent Placeholder 2">
            <a:extLst>
              <a:ext uri="{FF2B5EF4-FFF2-40B4-BE49-F238E27FC236}">
                <a16:creationId xmlns:a16="http://schemas.microsoft.com/office/drawing/2014/main" id="{0BF9999E-EB37-0024-CDD8-F89C6384A258}"/>
              </a:ext>
            </a:extLst>
          </p:cNvPr>
          <p:cNvSpPr>
            <a:spLocks noGrp="1"/>
          </p:cNvSpPr>
          <p:nvPr>
            <p:ph idx="1"/>
          </p:nvPr>
        </p:nvSpPr>
        <p:spPr>
          <a:xfrm>
            <a:off x="457199" y="4984841"/>
            <a:ext cx="8229600" cy="1552391"/>
          </a:xfrm>
        </p:spPr>
        <p:txBody>
          <a:bodyPr/>
          <a:lstStyle/>
          <a:p>
            <a:pPr marL="0" indent="0" algn="ctr" defTabSz="912813" eaLnBrk="1" hangingPunct="1">
              <a:buFont typeface="Arial" panose="020B0604020202020204" pitchFamily="34" charset="0"/>
              <a:buNone/>
            </a:pPr>
            <a:r>
              <a:rPr lang="en-US" altLang="en-US" sz="2800" b="1">
                <a:solidFill>
                  <a:srgbClr val="3F4156"/>
                </a:solidFill>
                <a:latin typeface="Open Sans" panose="020B0606030504020204" pitchFamily="34" charset="0"/>
                <a:ea typeface="Open Sans" panose="020B0606030504020204" pitchFamily="34" charset="0"/>
                <a:cs typeface="Open Sans" panose="020B0606030504020204" pitchFamily="34" charset="0"/>
              </a:rPr>
              <a:t>“Independent of any disease state, healing is possible for anyone and everyone.”</a:t>
            </a:r>
          </a:p>
          <a:p>
            <a:pPr marL="0" indent="0" algn="r" defTabSz="912813" eaLnBrk="1" hangingPunct="1">
              <a:buFont typeface="Arial" panose="020B0604020202020204" pitchFamily="34" charset="0"/>
              <a:buNone/>
            </a:pP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-Dr. Rachel Naomi Remen</a:t>
            </a:r>
          </a:p>
        </p:txBody>
      </p:sp>
      <p:pic>
        <p:nvPicPr>
          <p:cNvPr id="61444" name="Picture 5">
            <a:extLst>
              <a:ext uri="{FF2B5EF4-FFF2-40B4-BE49-F238E27FC236}">
                <a16:creationId xmlns:a16="http://schemas.microsoft.com/office/drawing/2014/main" id="{C6EF1FA8-F933-3509-3BD8-E80FB6215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36" y="434116"/>
            <a:ext cx="3108325"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Text&#10;&#10;Description automatically generated">
            <a:extLst>
              <a:ext uri="{FF2B5EF4-FFF2-40B4-BE49-F238E27FC236}">
                <a16:creationId xmlns:a16="http://schemas.microsoft.com/office/drawing/2014/main" id="{718609D1-12DD-1413-7634-E2F2E51EE075}"/>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Content Placeholder 2">
            <a:extLst>
              <a:ext uri="{FF2B5EF4-FFF2-40B4-BE49-F238E27FC236}">
                <a16:creationId xmlns:a16="http://schemas.microsoft.com/office/drawing/2014/main" id="{E0C01C08-935F-813E-955D-78A8C145E4D1}"/>
              </a:ext>
            </a:extLst>
          </p:cNvPr>
          <p:cNvSpPr>
            <a:spLocks noGrp="1"/>
          </p:cNvSpPr>
          <p:nvPr>
            <p:ph idx="1"/>
          </p:nvPr>
        </p:nvSpPr>
        <p:spPr>
          <a:xfrm>
            <a:off x="114300" y="314989"/>
            <a:ext cx="8915400" cy="6228021"/>
          </a:xfrm>
        </p:spPr>
        <p:txBody>
          <a:bodyPr/>
          <a:lstStyle/>
          <a:p>
            <a:pPr marL="0" indent="0" defTabSz="912813" eaLnBrk="1" hangingPunct="1">
              <a:spcBef>
                <a:spcPts val="0"/>
              </a:spcBef>
              <a:spcAft>
                <a:spcPts val="0"/>
              </a:spcAft>
              <a:buFont typeface="Arial" panose="020B0604020202020204" pitchFamily="34" charset="0"/>
              <a:buNone/>
              <a:defRPr/>
            </a:pPr>
            <a:r>
              <a:rPr lang="en-US" altLang="en-US" sz="4400" b="1">
                <a:solidFill>
                  <a:srgbClr val="3F4156"/>
                </a:solidFill>
                <a:latin typeface="Open Sans" panose="020B0606030504020204" pitchFamily="34" charset="0"/>
                <a:ea typeface="Open Sans" panose="020B0606030504020204" pitchFamily="34" charset="0"/>
                <a:cs typeface="Open Sans" panose="020B0606030504020204" pitchFamily="34" charset="0"/>
              </a:rPr>
              <a:t>References</a:t>
            </a:r>
          </a:p>
          <a:p>
            <a:pPr marL="0" indent="0" defTabSz="912813" eaLnBrk="1" hangingPunct="1">
              <a:spcBef>
                <a:spcPts val="0"/>
              </a:spcBef>
              <a:spcAft>
                <a:spcPts val="0"/>
              </a:spcAft>
              <a:buFont typeface="Arial" panose="020B0604020202020204" pitchFamily="34" charset="0"/>
              <a:buNone/>
              <a:defRPr/>
            </a:pPr>
            <a:r>
              <a:rPr lang="en-US" alt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Breitbart, W. (Ed). (2017). Meaning-centered psychotherapy in the cancer setting: Finding meaning and hope in the face of suffering. Oxford University Press</a:t>
            </a:r>
          </a:p>
          <a:p>
            <a:pPr marL="0" indent="0" defTabSz="912813" eaLnBrk="1" hangingPunct="1">
              <a:spcBef>
                <a:spcPts val="0"/>
              </a:spcBef>
              <a:spcAft>
                <a:spcPts val="0"/>
              </a:spcAft>
              <a:buFont typeface="Arial" panose="020B0604020202020204" pitchFamily="34" charset="0"/>
              <a:buNone/>
              <a:defRPr/>
            </a:pPr>
            <a:endParaRPr lang="en-US" altLang="en-US" sz="1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defTabSz="912813" eaLnBrk="1" hangingPunct="1">
              <a:spcBef>
                <a:spcPts val="0"/>
              </a:spcBef>
              <a:spcAft>
                <a:spcPts val="0"/>
              </a:spcAft>
              <a:buFont typeface="Arial" panose="020B0604020202020204" pitchFamily="34" charset="0"/>
              <a:buNone/>
              <a:defRPr/>
            </a:pPr>
            <a:r>
              <a:rPr lang="en-US" alt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Breitbart, W., </a:t>
            </a:r>
            <a:r>
              <a:rPr lang="en-US" altLang="en-US" sz="1800" err="1">
                <a:solidFill>
                  <a:srgbClr val="3F4156"/>
                </a:solidFill>
                <a:latin typeface="Open Sans" panose="020B0606030504020204" pitchFamily="34" charset="0"/>
                <a:ea typeface="Open Sans" panose="020B0606030504020204" pitchFamily="34" charset="0"/>
                <a:cs typeface="Open Sans" panose="020B0606030504020204" pitchFamily="34" charset="0"/>
              </a:rPr>
              <a:t>Pessin</a:t>
            </a:r>
            <a:r>
              <a:rPr lang="en-US" alt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 H., Rosenfeld, Barry, et al (2018) Individual Meaning-Centered Psychotherapy for the Treatment of Psychological and Existential Distress: A Randomized Controlled Trial in Patients With Advanced Cancer. Cancer.</a:t>
            </a:r>
          </a:p>
          <a:p>
            <a:pPr marL="0" indent="0">
              <a:spcBef>
                <a:spcPts val="0"/>
              </a:spcBef>
              <a:spcAft>
                <a:spcPts val="0"/>
              </a:spcAft>
              <a:buNone/>
              <a:defRPr/>
            </a:pPr>
            <a:endPar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Carlson, L. M. (2011) Mindfulness Based Cancer Recovery: A Step-by-Step MBSR Approach to Help You Cope with Treatment and Reclaim Your Life.</a:t>
            </a:r>
          </a:p>
          <a:p>
            <a:pPr marL="0" indent="0">
              <a:spcBef>
                <a:spcPts val="0"/>
              </a:spcBef>
              <a:spcAft>
                <a:spcPts val="0"/>
              </a:spcAft>
              <a:buNone/>
              <a:defRPr/>
            </a:pPr>
            <a:endPar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Carlson, L.E. (2018). Distress Management through Mind-Body Therapies in Oncology. Journal of the National Cancer Institute.</a:t>
            </a:r>
          </a:p>
          <a:p>
            <a:pPr marL="0" indent="0">
              <a:spcBef>
                <a:spcPts val="0"/>
              </a:spcBef>
              <a:spcAft>
                <a:spcPts val="0"/>
              </a:spcAft>
              <a:buFont typeface="Arial" panose="020B0604020202020204" pitchFamily="34" charset="0"/>
              <a:buNone/>
              <a:defRPr/>
            </a:pPr>
            <a:endPar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Font typeface="Arial" panose="020B0604020202020204" pitchFamily="34" charset="0"/>
              <a:buNone/>
              <a:defRPr/>
            </a:pPr>
            <a:r>
              <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Cohen, L. &amp; Jefferies, A. (2018) Anti- Cancer Living: Transform Your Life and Healt2011) Mindfulness Based Cancer Recovery: A Step-by-Step MBSR Approach to Help You Cope with Treatment and Reclaim Your Life.</a:t>
            </a:r>
          </a:p>
          <a:p>
            <a:pPr marL="0" indent="0">
              <a:spcBef>
                <a:spcPts val="0"/>
              </a:spcBef>
              <a:spcAft>
                <a:spcPts val="0"/>
              </a:spcAft>
              <a:buNone/>
              <a:defRPr/>
            </a:pPr>
            <a:endPar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defRPr/>
            </a:pPr>
            <a:r>
              <a:rPr lang="en-US" sz="1800">
                <a:solidFill>
                  <a:srgbClr val="3F4156"/>
                </a:solidFill>
                <a:latin typeface="Open Sans" panose="020B0606030504020204" pitchFamily="34" charset="0"/>
                <a:ea typeface="Open Sans" panose="020B0606030504020204" pitchFamily="34" charset="0"/>
                <a:cs typeface="Open Sans" panose="020B0606030504020204" pitchFamily="34" charset="0"/>
              </a:rPr>
              <a:t>National Cancer Institute, www.cancer.gov</a:t>
            </a:r>
          </a:p>
          <a:p>
            <a:pPr marL="0" indent="0" defTabSz="912813" eaLnBrk="1" hangingPunct="1">
              <a:buFont typeface="Arial" panose="020B0604020202020204" pitchFamily="34" charset="0"/>
              <a:buNone/>
              <a:defRPr/>
            </a:pPr>
            <a:endParaRPr lang="en-US" altLang="en-US" sz="2000">
              <a:solidFill>
                <a:srgbClr val="3F4156"/>
              </a:solidFill>
              <a:latin typeface="Arial" panose="020B0604020202020204" pitchFamily="34" charset="0"/>
              <a:cs typeface="Arial" panose="020B0604020202020204" pitchFamily="34"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Text&#10;&#10;Description automatically generated">
            <a:extLst>
              <a:ext uri="{FF2B5EF4-FFF2-40B4-BE49-F238E27FC236}">
                <a16:creationId xmlns:a16="http://schemas.microsoft.com/office/drawing/2014/main" id="{1C4D0458-FD5E-8D62-313A-F5C6A028903B}"/>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2B7C16F6-1DED-8B44-35B6-D7061F5FB6E3}"/>
              </a:ext>
            </a:extLst>
          </p:cNvPr>
          <p:cNvSpPr>
            <a:spLocks noGrp="1"/>
          </p:cNvSpPr>
          <p:nvPr>
            <p:ph type="title"/>
          </p:nvPr>
        </p:nvSpPr>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Cancer Overview</a:t>
            </a:r>
          </a:p>
        </p:txBody>
      </p:sp>
      <p:sp>
        <p:nvSpPr>
          <p:cNvPr id="10244" name="Content Placeholder 2">
            <a:extLst>
              <a:ext uri="{FF2B5EF4-FFF2-40B4-BE49-F238E27FC236}">
                <a16:creationId xmlns:a16="http://schemas.microsoft.com/office/drawing/2014/main" id="{1C84BDBB-CF3B-B417-9711-E2D913EBE759}"/>
              </a:ext>
            </a:extLst>
          </p:cNvPr>
          <p:cNvSpPr>
            <a:spLocks noGrp="1"/>
          </p:cNvSpPr>
          <p:nvPr>
            <p:ph sz="half" idx="1"/>
          </p:nvPr>
        </p:nvSpPr>
        <p:spPr>
          <a:xfrm>
            <a:off x="457200" y="1371601"/>
            <a:ext cx="8496300" cy="4876800"/>
          </a:xfrm>
        </p:spPr>
        <p:txBody>
          <a:bodyPr/>
          <a:lstStyle/>
          <a:p>
            <a:pPr marL="0" indent="0" defTabSz="912813" eaLnBrk="1" hangingPunct="1">
              <a:buFont typeface="Arial" panose="020B0604020202020204" pitchFamily="34" charset="0"/>
              <a:buNone/>
            </a:pPr>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What is cancer?</a:t>
            </a:r>
          </a:p>
          <a:p>
            <a:pPr marL="342900" defTabSz="912813">
              <a:spcBef>
                <a:spcPts val="0"/>
              </a:spcBef>
            </a:pPr>
            <a:r>
              <a:rPr lang="en-US" sz="2500">
                <a:solidFill>
                  <a:srgbClr val="3F4156"/>
                </a:solidFill>
                <a:latin typeface="Open Sans" panose="020B0606030504020204" pitchFamily="34" charset="0"/>
                <a:ea typeface="Open Sans" panose="020B0606030504020204" pitchFamily="34" charset="0"/>
                <a:cs typeface="Open Sans" panose="020B0606030504020204" pitchFamily="34" charset="0"/>
              </a:rPr>
              <a:t>A</a:t>
            </a:r>
            <a:r>
              <a:rPr lang="en-US" sz="2500" b="0" i="0">
                <a:solidFill>
                  <a:srgbClr val="3F4156"/>
                </a:solidFill>
                <a:effectLst/>
                <a:latin typeface="Open Sans" panose="020B0606030504020204" pitchFamily="34" charset="0"/>
                <a:ea typeface="Open Sans" panose="020B0606030504020204" pitchFamily="34" charset="0"/>
                <a:cs typeface="Open Sans" panose="020B0606030504020204" pitchFamily="34" charset="0"/>
              </a:rPr>
              <a:t> disease in which some of the body’s cells grow uncontrollably and spread to other parts of the body. </a:t>
            </a:r>
            <a:r>
              <a:rPr lang="en-US" sz="1400" b="0" i="1">
                <a:solidFill>
                  <a:srgbClr val="3F4156"/>
                </a:solidFill>
                <a:effectLst/>
                <a:latin typeface="Open Sans" panose="020B0606030504020204" pitchFamily="34" charset="0"/>
                <a:ea typeface="Open Sans" panose="020B0606030504020204" pitchFamily="34" charset="0"/>
                <a:cs typeface="Open Sans" panose="020B0606030504020204" pitchFamily="34" charset="0"/>
              </a:rPr>
              <a:t>(National Cancer Institute, www.cancer.gov)</a:t>
            </a:r>
            <a:endParaRPr lang="en-US" altLang="en-US" sz="1400" i="1">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defTabSz="912813" eaLnBrk="1" hangingPunct="1">
              <a:buFont typeface="Arial" panose="020B0604020202020204" pitchFamily="34" charset="0"/>
              <a:buNone/>
            </a:pPr>
            <a:endParaRPr lang="en-US" altLang="en-US" sz="11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indent="0" defTabSz="912813" eaLnBrk="1" hangingPunct="1">
              <a:buFont typeface="Arial" panose="020B0604020202020204" pitchFamily="34" charset="0"/>
              <a:buNone/>
            </a:pPr>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How prevalent is cancer?</a:t>
            </a:r>
          </a:p>
          <a:p>
            <a:pPr marL="342900">
              <a:spcBef>
                <a:spcPts val="0"/>
              </a:spcBef>
              <a:spcAft>
                <a:spcPts val="0"/>
              </a:spcAft>
              <a:defRPr/>
            </a:pPr>
            <a:r>
              <a:rPr lang="en-US" sz="2500" b="1">
                <a:solidFill>
                  <a:srgbClr val="D71920"/>
                </a:solidFill>
                <a:latin typeface="Open Sans" panose="020B0606030504020204" pitchFamily="34" charset="0"/>
                <a:ea typeface="Open Sans" panose="020B0606030504020204" pitchFamily="34" charset="0"/>
                <a:cs typeface="Open Sans" panose="020B0606030504020204" pitchFamily="34" charset="0"/>
              </a:rPr>
              <a:t>1.8 million new cases </a:t>
            </a:r>
            <a:r>
              <a:rPr lang="en-US" sz="2500">
                <a:solidFill>
                  <a:srgbClr val="3F4156"/>
                </a:solidFill>
                <a:latin typeface="Open Sans" panose="020B0606030504020204" pitchFamily="34" charset="0"/>
                <a:ea typeface="Open Sans" panose="020B0606030504020204" pitchFamily="34" charset="0"/>
                <a:cs typeface="Open Sans" panose="020B0606030504020204" pitchFamily="34" charset="0"/>
              </a:rPr>
              <a:t>of cancer diagnosed in the United States in </a:t>
            </a:r>
            <a:r>
              <a:rPr lang="en-US" sz="2500" b="1">
                <a:solidFill>
                  <a:srgbClr val="D71920"/>
                </a:solidFill>
                <a:latin typeface="Open Sans" panose="020B0606030504020204" pitchFamily="34" charset="0"/>
                <a:ea typeface="Open Sans" panose="020B0606030504020204" pitchFamily="34" charset="0"/>
                <a:cs typeface="Open Sans" panose="020B0606030504020204" pitchFamily="34" charset="0"/>
              </a:rPr>
              <a:t>2020</a:t>
            </a:r>
          </a:p>
          <a:p>
            <a:pPr marL="342900">
              <a:spcBef>
                <a:spcPts val="0"/>
              </a:spcBef>
              <a:spcAft>
                <a:spcPts val="0"/>
              </a:spcAft>
              <a:defRPr/>
            </a:pPr>
            <a:endParaRPr lang="en-US" sz="11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0">
              <a:spcBef>
                <a:spcPts val="0"/>
              </a:spcBef>
              <a:spcAft>
                <a:spcPts val="0"/>
              </a:spcAft>
              <a:defRPr/>
            </a:pPr>
            <a:r>
              <a:rPr lang="en-US" sz="2500">
                <a:solidFill>
                  <a:srgbClr val="3F4156"/>
                </a:solidFill>
                <a:latin typeface="Open Sans" panose="020B0606030504020204" pitchFamily="34" charset="0"/>
                <a:ea typeface="Open Sans" panose="020B0606030504020204" pitchFamily="34" charset="0"/>
                <a:cs typeface="Open Sans" panose="020B0606030504020204" pitchFamily="34" charset="0"/>
              </a:rPr>
              <a:t>Breast, lung, prostate, and colon are most common</a:t>
            </a:r>
          </a:p>
          <a:p>
            <a:pPr marL="0">
              <a:spcBef>
                <a:spcPts val="0"/>
              </a:spcBef>
              <a:spcAft>
                <a:spcPts val="0"/>
              </a:spcAft>
              <a:defRPr/>
            </a:pPr>
            <a:endParaRPr lang="en-US" sz="11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342900">
              <a:spcBef>
                <a:spcPts val="0"/>
              </a:spcBef>
              <a:spcAft>
                <a:spcPts val="0"/>
              </a:spcAft>
              <a:defRPr/>
            </a:pPr>
            <a:r>
              <a:rPr lang="en-US" sz="2500" b="1">
                <a:solidFill>
                  <a:srgbClr val="D71920"/>
                </a:solidFill>
                <a:latin typeface="Open Sans" panose="020B0606030504020204" pitchFamily="34" charset="0"/>
                <a:ea typeface="Open Sans" panose="020B0606030504020204" pitchFamily="34" charset="0"/>
                <a:cs typeface="Open Sans" panose="020B0606030504020204" pitchFamily="34" charset="0"/>
              </a:rPr>
              <a:t>17 million </a:t>
            </a:r>
            <a:r>
              <a:rPr lang="en-US" sz="2500">
                <a:solidFill>
                  <a:srgbClr val="3F4156"/>
                </a:solidFill>
                <a:latin typeface="Open Sans" panose="020B0606030504020204" pitchFamily="34" charset="0"/>
                <a:ea typeface="Open Sans" panose="020B0606030504020204" pitchFamily="34" charset="0"/>
                <a:cs typeface="Open Sans" panose="020B0606030504020204" pitchFamily="34" charset="0"/>
              </a:rPr>
              <a:t>Americans are currently </a:t>
            </a:r>
            <a:r>
              <a:rPr lang="en-US" sz="2500" b="1">
                <a:solidFill>
                  <a:srgbClr val="D71920"/>
                </a:solidFill>
                <a:latin typeface="Open Sans" panose="020B0606030504020204" pitchFamily="34" charset="0"/>
                <a:ea typeface="Open Sans" panose="020B0606030504020204" pitchFamily="34" charset="0"/>
                <a:cs typeface="Open Sans" panose="020B0606030504020204" pitchFamily="34" charset="0"/>
              </a:rPr>
              <a:t>5-year cancer survivors</a:t>
            </a:r>
            <a:r>
              <a:rPr lang="en-US" sz="2500">
                <a:solidFill>
                  <a:srgbClr val="3F4156"/>
                </a:solidFill>
                <a:latin typeface="Open Sans" panose="020B0606030504020204" pitchFamily="34" charset="0"/>
                <a:ea typeface="Open Sans" panose="020B0606030504020204" pitchFamily="34" charset="0"/>
                <a:cs typeface="Open Sans" panose="020B0606030504020204" pitchFamily="34" charset="0"/>
              </a:rPr>
              <a:t>. This is estimated to grow to 22.2 million  by 2030.</a:t>
            </a:r>
          </a:p>
          <a:p>
            <a:pPr marL="0" indent="0" defTabSz="912813" eaLnBrk="1" hangingPunct="1">
              <a:buFont typeface="Arial" panose="020B0604020202020204" pitchFamily="34" charset="0"/>
              <a:buNone/>
            </a:pPr>
            <a:endParaRPr lang="en-US" altLang="en-US" sz="1400">
              <a:solidFill>
                <a:schemeClr val="bg1"/>
              </a:solidFill>
              <a:latin typeface="Arial" panose="020B0604020202020204" pitchFamily="34" charset="0"/>
              <a:cs typeface="Arial" panose="020B0604020202020204" pitchFamily="34" charset="0"/>
            </a:endParaRPr>
          </a:p>
        </p:txBody>
      </p:sp>
      <p:pic>
        <p:nvPicPr>
          <p:cNvPr id="10245" name="Picture 5" descr="Text&#10;&#10;Description automatically generated with medium confidence">
            <a:extLst>
              <a:ext uri="{FF2B5EF4-FFF2-40B4-BE49-F238E27FC236}">
                <a16:creationId xmlns:a16="http://schemas.microsoft.com/office/drawing/2014/main" id="{51B69D30-7FD3-CD9B-F50A-450B6C5C6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Text&#10;&#10;Description automatically generated">
            <a:extLst>
              <a:ext uri="{FF2B5EF4-FFF2-40B4-BE49-F238E27FC236}">
                <a16:creationId xmlns:a16="http://schemas.microsoft.com/office/drawing/2014/main" id="{1C4D0458-FD5E-8D62-313A-F5C6A028903B}"/>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ontent Placeholder 2">
            <a:extLst>
              <a:ext uri="{FF2B5EF4-FFF2-40B4-BE49-F238E27FC236}">
                <a16:creationId xmlns:a16="http://schemas.microsoft.com/office/drawing/2014/main" id="{1C84BDBB-CF3B-B417-9711-E2D913EBE759}"/>
              </a:ext>
            </a:extLst>
          </p:cNvPr>
          <p:cNvSpPr>
            <a:spLocks noGrp="1"/>
          </p:cNvSpPr>
          <p:nvPr>
            <p:ph sz="half" idx="1"/>
          </p:nvPr>
        </p:nvSpPr>
        <p:spPr>
          <a:xfrm>
            <a:off x="457200" y="1332208"/>
            <a:ext cx="8686800" cy="4953001"/>
          </a:xfrm>
        </p:spPr>
        <p:txBody>
          <a:bodyPr/>
          <a:lstStyle/>
          <a:p>
            <a:pPr marL="0" indent="0" defTabSz="912813" eaLnBrk="1" hangingPunct="1">
              <a:buFont typeface="Arial" panose="020B0604020202020204" pitchFamily="34" charset="0"/>
              <a:buNone/>
            </a:pPr>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Who gets cancer?</a:t>
            </a:r>
          </a:p>
          <a:p>
            <a:pPr marL="0" indent="0" defTabSz="912813">
              <a:spcBef>
                <a:spcPts val="0"/>
              </a:spcBef>
              <a:buNone/>
            </a:pP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91% </a:t>
            </a: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of cancers occur in </a:t>
            </a:r>
            <a:r>
              <a:rPr lang="en-US" altLang="en-US" sz="2800" b="1">
                <a:solidFill>
                  <a:srgbClr val="D71920"/>
                </a:solidFill>
                <a:latin typeface="Open Sans" panose="020B0606030504020204" pitchFamily="34" charset="0"/>
                <a:ea typeface="Open Sans" panose="020B0606030504020204" pitchFamily="34" charset="0"/>
                <a:cs typeface="Open Sans" panose="020B0606030504020204" pitchFamily="34" charset="0"/>
              </a:rPr>
              <a:t>adults 45 and older</a:t>
            </a:r>
            <a:r>
              <a:rPr lang="en-US" alt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245" name="Picture 5" descr="Text&#10;&#10;Description automatically generated with medium confidence">
            <a:extLst>
              <a:ext uri="{FF2B5EF4-FFF2-40B4-BE49-F238E27FC236}">
                <a16:creationId xmlns:a16="http://schemas.microsoft.com/office/drawing/2014/main" id="{51B69D30-7FD3-CD9B-F50A-450B6C5C6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162D611-9497-829B-93D4-C96A8D35FBC6}"/>
              </a:ext>
            </a:extLst>
          </p:cNvPr>
          <p:cNvSpPr>
            <a:spLocks noGrp="1"/>
          </p:cNvSpPr>
          <p:nvPr>
            <p:ph type="title"/>
          </p:nvPr>
        </p:nvSpPr>
        <p:spPr>
          <a:xfrm>
            <a:off x="457200" y="274638"/>
            <a:ext cx="8229600" cy="1143000"/>
          </a:xfrm>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Cancer Overview</a:t>
            </a:r>
          </a:p>
        </p:txBody>
      </p:sp>
      <p:graphicFrame>
        <p:nvGraphicFramePr>
          <p:cNvPr id="4" name="Table 4">
            <a:extLst>
              <a:ext uri="{FF2B5EF4-FFF2-40B4-BE49-F238E27FC236}">
                <a16:creationId xmlns:a16="http://schemas.microsoft.com/office/drawing/2014/main" id="{8AF61CCA-ED71-457B-68B1-1AEE03FCB386}"/>
              </a:ext>
            </a:extLst>
          </p:cNvPr>
          <p:cNvGraphicFramePr>
            <a:graphicFrameLocks noGrp="1"/>
          </p:cNvGraphicFramePr>
          <p:nvPr>
            <p:extLst>
              <p:ext uri="{D42A27DB-BD31-4B8C-83A1-F6EECF244321}">
                <p14:modId xmlns:p14="http://schemas.microsoft.com/office/powerpoint/2010/main" val="3305449399"/>
              </p:ext>
            </p:extLst>
          </p:nvPr>
        </p:nvGraphicFramePr>
        <p:xfrm>
          <a:off x="761999" y="2473030"/>
          <a:ext cx="4038601" cy="3606800"/>
        </p:xfrm>
        <a:graphic>
          <a:graphicData uri="http://schemas.openxmlformats.org/drawingml/2006/table">
            <a:tbl>
              <a:tblPr firstRow="1" bandRow="1">
                <a:tableStyleId>{5C22544A-7EE6-4342-B048-85BDC9FD1C3A}</a:tableStyleId>
              </a:tblPr>
              <a:tblGrid>
                <a:gridCol w="1645056">
                  <a:extLst>
                    <a:ext uri="{9D8B030D-6E8A-4147-A177-3AD203B41FA5}">
                      <a16:colId xmlns:a16="http://schemas.microsoft.com/office/drawing/2014/main" val="435337802"/>
                    </a:ext>
                  </a:extLst>
                </a:gridCol>
                <a:gridCol w="2393545">
                  <a:extLst>
                    <a:ext uri="{9D8B030D-6E8A-4147-A177-3AD203B41FA5}">
                      <a16:colId xmlns:a16="http://schemas.microsoft.com/office/drawing/2014/main" val="4179434503"/>
                    </a:ext>
                  </a:extLst>
                </a:gridCol>
              </a:tblGrid>
              <a:tr h="524489">
                <a:tc>
                  <a:txBody>
                    <a:bodyPr/>
                    <a:lstStyle/>
                    <a:p>
                      <a:pPr algn="ctr"/>
                      <a:r>
                        <a:rPr lang="en-US">
                          <a:latin typeface="Open Sans" panose="020B0606030504020204" pitchFamily="34" charset="0"/>
                          <a:ea typeface="Open Sans" panose="020B0606030504020204" pitchFamily="34" charset="0"/>
                          <a:cs typeface="Open Sans" panose="020B0606030504020204" pitchFamily="34" charset="0"/>
                        </a:rPr>
                        <a:t>Age Category</a:t>
                      </a:r>
                    </a:p>
                  </a:txBody>
                  <a:tcPr anchor="ctr"/>
                </a:tc>
                <a:tc>
                  <a:txBody>
                    <a:bodyPr/>
                    <a:lstStyle/>
                    <a:p>
                      <a:pPr algn="ctr"/>
                      <a:r>
                        <a:rPr lang="en-US">
                          <a:latin typeface="Open Sans" panose="020B0606030504020204" pitchFamily="34" charset="0"/>
                          <a:ea typeface="Open Sans" panose="020B0606030504020204" pitchFamily="34" charset="0"/>
                          <a:cs typeface="Open Sans" panose="020B0606030504020204" pitchFamily="34" charset="0"/>
                        </a:rPr>
                        <a:t>Share of All Cancer Type Diagnoses in the US (%)</a:t>
                      </a:r>
                    </a:p>
                  </a:txBody>
                  <a:tcPr/>
                </a:tc>
                <a:extLst>
                  <a:ext uri="{0D108BD9-81ED-4DB2-BD59-A6C34878D82A}">
                    <a16:rowId xmlns:a16="http://schemas.microsoft.com/office/drawing/2014/main" val="1857958965"/>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Under 20</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1%</a:t>
                      </a:r>
                    </a:p>
                  </a:txBody>
                  <a:tcPr/>
                </a:tc>
                <a:extLst>
                  <a:ext uri="{0D108BD9-81ED-4DB2-BD59-A6C34878D82A}">
                    <a16:rowId xmlns:a16="http://schemas.microsoft.com/office/drawing/2014/main" val="959817912"/>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20 - 34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3%</a:t>
                      </a:r>
                    </a:p>
                  </a:txBody>
                  <a:tcPr/>
                </a:tc>
                <a:extLst>
                  <a:ext uri="{0D108BD9-81ED-4DB2-BD59-A6C34878D82A}">
                    <a16:rowId xmlns:a16="http://schemas.microsoft.com/office/drawing/2014/main" val="2161558059"/>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35 - 44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5%</a:t>
                      </a:r>
                    </a:p>
                  </a:txBody>
                  <a:tcPr/>
                </a:tc>
                <a:extLst>
                  <a:ext uri="{0D108BD9-81ED-4DB2-BD59-A6C34878D82A}">
                    <a16:rowId xmlns:a16="http://schemas.microsoft.com/office/drawing/2014/main" val="2863788228"/>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45 - 54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14%</a:t>
                      </a:r>
                    </a:p>
                  </a:txBody>
                  <a:tcPr/>
                </a:tc>
                <a:extLst>
                  <a:ext uri="{0D108BD9-81ED-4DB2-BD59-A6C34878D82A}">
                    <a16:rowId xmlns:a16="http://schemas.microsoft.com/office/drawing/2014/main" val="1034087680"/>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55 - 64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24%</a:t>
                      </a:r>
                    </a:p>
                  </a:txBody>
                  <a:tcPr/>
                </a:tc>
                <a:extLst>
                  <a:ext uri="{0D108BD9-81ED-4DB2-BD59-A6C34878D82A}">
                    <a16:rowId xmlns:a16="http://schemas.microsoft.com/office/drawing/2014/main" val="1080311207"/>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65 - 74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25%</a:t>
                      </a:r>
                    </a:p>
                  </a:txBody>
                  <a:tcPr/>
                </a:tc>
                <a:extLst>
                  <a:ext uri="{0D108BD9-81ED-4DB2-BD59-A6C34878D82A}">
                    <a16:rowId xmlns:a16="http://schemas.microsoft.com/office/drawing/2014/main" val="3513439023"/>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75 - 84</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20%</a:t>
                      </a:r>
                    </a:p>
                  </a:txBody>
                  <a:tcPr/>
                </a:tc>
                <a:extLst>
                  <a:ext uri="{0D108BD9-81ED-4DB2-BD59-A6C34878D82A}">
                    <a16:rowId xmlns:a16="http://schemas.microsoft.com/office/drawing/2014/main" val="417671237"/>
                  </a:ext>
                </a:extLst>
              </a:tr>
              <a:tr h="370840">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85+</a:t>
                      </a:r>
                    </a:p>
                  </a:txBody>
                  <a:tcPr/>
                </a:tc>
                <a:tc>
                  <a:txBody>
                    <a:bodyPr/>
                    <a:lstStyle/>
                    <a:p>
                      <a:pPr algn="ctr"/>
                      <a:r>
                        <a:rPr lang="en-US">
                          <a:solidFill>
                            <a:srgbClr val="3F4156"/>
                          </a:solidFill>
                          <a:latin typeface="Open Sans" panose="020B0606030504020204" pitchFamily="34" charset="0"/>
                          <a:ea typeface="Open Sans" panose="020B0606030504020204" pitchFamily="34" charset="0"/>
                          <a:cs typeface="Open Sans" panose="020B0606030504020204" pitchFamily="34" charset="0"/>
                        </a:rPr>
                        <a:t>8%</a:t>
                      </a:r>
                    </a:p>
                  </a:txBody>
                  <a:tcPr/>
                </a:tc>
                <a:extLst>
                  <a:ext uri="{0D108BD9-81ED-4DB2-BD59-A6C34878D82A}">
                    <a16:rowId xmlns:a16="http://schemas.microsoft.com/office/drawing/2014/main" val="1117537102"/>
                  </a:ext>
                </a:extLst>
              </a:tr>
            </a:tbl>
          </a:graphicData>
        </a:graphic>
      </p:graphicFrame>
    </p:spTree>
    <p:extLst>
      <p:ext uri="{BB962C8B-B14F-4D97-AF65-F5344CB8AC3E}">
        <p14:creationId xmlns:p14="http://schemas.microsoft.com/office/powerpoint/2010/main" val="413075314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ext&#10;&#10;Description automatically generated">
            <a:extLst>
              <a:ext uri="{FF2B5EF4-FFF2-40B4-BE49-F238E27FC236}">
                <a16:creationId xmlns:a16="http://schemas.microsoft.com/office/drawing/2014/main" id="{A2FBFC72-2577-A0D0-7450-04AD6BB3AA91}"/>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Text&#10;&#10;Description automatically generated with medium confidence">
            <a:extLst>
              <a:ext uri="{FF2B5EF4-FFF2-40B4-BE49-F238E27FC236}">
                <a16:creationId xmlns:a16="http://schemas.microsoft.com/office/drawing/2014/main" id="{626AE8DD-E4D6-2E52-0256-9043D3FDA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ontent Placeholder 1">
            <a:extLst>
              <a:ext uri="{FF2B5EF4-FFF2-40B4-BE49-F238E27FC236}">
                <a16:creationId xmlns:a16="http://schemas.microsoft.com/office/drawing/2014/main" id="{FDF8B097-3291-AF77-952A-5D596E8F3226}"/>
              </a:ext>
            </a:extLst>
          </p:cNvPr>
          <p:cNvSpPr>
            <a:spLocks noGrp="1"/>
          </p:cNvSpPr>
          <p:nvPr>
            <p:ph sz="half" idx="1"/>
          </p:nvPr>
        </p:nvSpPr>
        <p:spPr>
          <a:xfrm>
            <a:off x="457200" y="1417638"/>
            <a:ext cx="8039100" cy="4525963"/>
          </a:xfrm>
        </p:spPr>
        <p:txBody>
          <a:bodyPr/>
          <a:lstStyle/>
          <a:p>
            <a:pPr marL="0" indent="0">
              <a:buFont typeface="Arial" panose="020B0604020202020204" pitchFamily="34" charset="0"/>
              <a:buNone/>
            </a:pPr>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Treatments for Cancer</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Chemotherapy</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Hormone therapy</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Immunotherapy</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Radiation</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Surgery</a:t>
            </a:r>
          </a:p>
          <a:p>
            <a:pPr marL="457200" indent="-457200"/>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Targeted therapy</a:t>
            </a:r>
          </a:p>
        </p:txBody>
      </p:sp>
      <p:sp>
        <p:nvSpPr>
          <p:cNvPr id="3" name="Title 1">
            <a:extLst>
              <a:ext uri="{FF2B5EF4-FFF2-40B4-BE49-F238E27FC236}">
                <a16:creationId xmlns:a16="http://schemas.microsoft.com/office/drawing/2014/main" id="{E2694BC8-452C-750A-FE0F-F7879155372E}"/>
              </a:ext>
            </a:extLst>
          </p:cNvPr>
          <p:cNvSpPr>
            <a:spLocks noGrp="1"/>
          </p:cNvSpPr>
          <p:nvPr>
            <p:ph type="title"/>
          </p:nvPr>
        </p:nvSpPr>
        <p:spPr>
          <a:xfrm>
            <a:off x="457200" y="274638"/>
            <a:ext cx="8229600" cy="1143000"/>
          </a:xfrm>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Cancer Overview</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ext&#10;&#10;Description automatically generated">
            <a:extLst>
              <a:ext uri="{FF2B5EF4-FFF2-40B4-BE49-F238E27FC236}">
                <a16:creationId xmlns:a16="http://schemas.microsoft.com/office/drawing/2014/main" id="{B843F1E1-7F87-4CD6-EA43-33A91856E8AE}"/>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id="{C62D6666-8BC7-4BE6-29F7-AB19BC43589E}"/>
              </a:ext>
            </a:extLst>
          </p:cNvPr>
          <p:cNvSpPr>
            <a:spLocks noGrp="1"/>
          </p:cNvSpPr>
          <p:nvPr>
            <p:ph type="title"/>
          </p:nvPr>
        </p:nvSpPr>
        <p:spPr/>
        <p:txBody>
          <a:bodyPr/>
          <a:lstStyle/>
          <a:p>
            <a:pPr algn="l" defTabSz="912813" eaLnBrk="1" hangingPunct="1"/>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Cancer Trajectory </a:t>
            </a:r>
          </a:p>
        </p:txBody>
      </p:sp>
      <p:sp>
        <p:nvSpPr>
          <p:cNvPr id="3" name="Content Placeholder 2">
            <a:extLst>
              <a:ext uri="{FF2B5EF4-FFF2-40B4-BE49-F238E27FC236}">
                <a16:creationId xmlns:a16="http://schemas.microsoft.com/office/drawing/2014/main" id="{5EAAEA10-B662-B87C-807A-4999EB89CD78}"/>
              </a:ext>
            </a:extLst>
          </p:cNvPr>
          <p:cNvSpPr>
            <a:spLocks noGrp="1"/>
          </p:cNvSpPr>
          <p:nvPr>
            <p:ph idx="1"/>
          </p:nvPr>
        </p:nvSpPr>
        <p:spPr>
          <a:xfrm>
            <a:off x="457200" y="1417638"/>
            <a:ext cx="8229600" cy="3790950"/>
          </a:xfrm>
        </p:spPr>
        <p:txBody>
          <a:bodyPr rtlCol="0">
            <a:noAutofit/>
          </a:bodyPr>
          <a:lstStyle/>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Diagnosis</a:t>
            </a:r>
          </a:p>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Treatment induction or prior to major surgery</a:t>
            </a:r>
          </a:p>
          <a:p>
            <a:pPr marL="342900" eaLnBrk="1" fontAlgn="auto" hangingPunct="1">
              <a:spcAft>
                <a:spcPts val="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Treatment side effects</a:t>
            </a:r>
          </a:p>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Termination of treatment  </a:t>
            </a:r>
          </a:p>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Normalization</a:t>
            </a:r>
          </a:p>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Recurrence or metastases   </a:t>
            </a:r>
          </a:p>
          <a:p>
            <a:pPr marL="342900" eaLnBrk="1" fontAlgn="auto" hangingPunct="1">
              <a:spcAft>
                <a:spcPts val="0"/>
              </a:spcAft>
              <a:buFont typeface="Arial" charset="0"/>
              <a:buChar char="•"/>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End of life</a:t>
            </a:r>
          </a:p>
          <a:p>
            <a:pPr marL="0" indent="0" eaLnBrk="1" fontAlgn="auto" hangingPunct="1">
              <a:spcAft>
                <a:spcPts val="0"/>
              </a:spcAft>
              <a:buFont typeface="Arial" panose="020B0604020202020204" pitchFamily="34" charset="0"/>
              <a:buNone/>
              <a:defRPr/>
            </a:pPr>
            <a:r>
              <a:rPr lang="en-US" sz="2800">
                <a:latin typeface="Book Antiqua" pitchFamily="18" charset="0"/>
              </a:rPr>
              <a:t>	</a:t>
            </a:r>
          </a:p>
          <a:p>
            <a:pPr marL="342900" eaLnBrk="1" fontAlgn="auto" hangingPunct="1">
              <a:spcAft>
                <a:spcPts val="0"/>
              </a:spcAft>
              <a:defRPr/>
            </a:pPr>
            <a:endParaRPr lang="en-US" sz="2800"/>
          </a:p>
        </p:txBody>
      </p:sp>
      <p:pic>
        <p:nvPicPr>
          <p:cNvPr id="16389" name="Picture 2" descr="http://wpuploads.appadvice.com/wp-content/uploads/2012/03/transformation-and-change.png">
            <a:extLst>
              <a:ext uri="{FF2B5EF4-FFF2-40B4-BE49-F238E27FC236}">
                <a16:creationId xmlns:a16="http://schemas.microsoft.com/office/drawing/2014/main" id="{26F867F5-9AA8-8F9E-1526-BC0A85607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23406"/>
            <a:ext cx="3124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Text&#10;&#10;Description automatically generated with medium confidence">
            <a:extLst>
              <a:ext uri="{FF2B5EF4-FFF2-40B4-BE49-F238E27FC236}">
                <a16:creationId xmlns:a16="http://schemas.microsoft.com/office/drawing/2014/main" id="{03E9DD8E-2F7D-3DF7-7DEB-62F1E6C46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ext&#10;&#10;Description automatically generated">
            <a:extLst>
              <a:ext uri="{FF2B5EF4-FFF2-40B4-BE49-F238E27FC236}">
                <a16:creationId xmlns:a16="http://schemas.microsoft.com/office/drawing/2014/main" id="{38E23807-0E2A-B0CC-FB8E-AFBF6EE3063C}"/>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socialwork.buffalo.edu/students/self-care/images/self-care.jpg">
            <a:extLst>
              <a:ext uri="{FF2B5EF4-FFF2-40B4-BE49-F238E27FC236}">
                <a16:creationId xmlns:a16="http://schemas.microsoft.com/office/drawing/2014/main" id="{3C6F4B5C-FA0D-9BC9-28E6-1628AACD8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1830388"/>
            <a:ext cx="3619500" cy="32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8436" name="Title 1">
            <a:extLst>
              <a:ext uri="{FF2B5EF4-FFF2-40B4-BE49-F238E27FC236}">
                <a16:creationId xmlns:a16="http://schemas.microsoft.com/office/drawing/2014/main" id="{8E438EEE-A0F8-E259-196B-B1142167EAF0}"/>
              </a:ext>
            </a:extLst>
          </p:cNvPr>
          <p:cNvSpPr>
            <a:spLocks noGrp="1"/>
          </p:cNvSpPr>
          <p:nvPr>
            <p:ph type="title"/>
          </p:nvPr>
        </p:nvSpPr>
        <p:spPr>
          <a:xfrm>
            <a:off x="457200" y="457200"/>
            <a:ext cx="8229600" cy="787400"/>
          </a:xfrm>
        </p:spPr>
        <p:txBody>
          <a:body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Stating the Obvious</a:t>
            </a:r>
          </a:p>
        </p:txBody>
      </p:sp>
      <p:sp>
        <p:nvSpPr>
          <p:cNvPr id="18437" name="Content Placeholder 2">
            <a:extLst>
              <a:ext uri="{FF2B5EF4-FFF2-40B4-BE49-F238E27FC236}">
                <a16:creationId xmlns:a16="http://schemas.microsoft.com/office/drawing/2014/main" id="{174C8F43-161D-09E6-A460-8111BAA86FD9}"/>
              </a:ext>
            </a:extLst>
          </p:cNvPr>
          <p:cNvSpPr>
            <a:spLocks noGrp="1"/>
          </p:cNvSpPr>
          <p:nvPr>
            <p:ph sz="half" idx="1"/>
          </p:nvPr>
        </p:nvSpPr>
        <p:spPr>
          <a:xfrm>
            <a:off x="457200" y="1371600"/>
            <a:ext cx="4800599" cy="4495800"/>
          </a:xfrm>
        </p:spPr>
        <p:txBody>
          <a:bodyPr/>
          <a:lstStyle/>
          <a:p>
            <a:pPr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A cancer diagnosis is challenging</a:t>
            </a:r>
          </a:p>
          <a:p>
            <a:pPr marL="0" indent="0" defTabSz="912813">
              <a:spcBef>
                <a:spcPts val="0"/>
              </a:spcBef>
              <a:buNone/>
            </a:pPr>
            <a:endParaRPr lang="en-US" altLang="en-US" sz="1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It affects every area of one’s life</a:t>
            </a:r>
          </a:p>
          <a:p>
            <a:pPr defTabSz="912813">
              <a:spcBef>
                <a:spcPts val="0"/>
              </a:spcBef>
            </a:pPr>
            <a:endParaRPr lang="en-US" altLang="en-US" sz="1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It affects all relationships </a:t>
            </a:r>
          </a:p>
          <a:p>
            <a:pPr lvl="1"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with self</a:t>
            </a:r>
          </a:p>
          <a:p>
            <a:pPr lvl="1"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with loved ones</a:t>
            </a:r>
          </a:p>
          <a:p>
            <a:pPr lvl="1"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with family</a:t>
            </a:r>
          </a:p>
          <a:p>
            <a:pPr lvl="1"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with friends</a:t>
            </a:r>
          </a:p>
          <a:p>
            <a:pPr lvl="1" defTabSz="912813">
              <a:spcBef>
                <a:spcPts val="0"/>
              </a:spcBef>
            </a:pPr>
            <a:r>
              <a:rPr lang="en-US" altLang="en-US">
                <a:solidFill>
                  <a:srgbClr val="3F4156"/>
                </a:solidFill>
                <a:latin typeface="Open Sans" panose="020B0606030504020204" pitchFamily="34" charset="0"/>
                <a:ea typeface="Open Sans" panose="020B0606030504020204" pitchFamily="34" charset="0"/>
                <a:cs typeface="Open Sans" panose="020B0606030504020204" pitchFamily="34" charset="0"/>
              </a:rPr>
              <a:t>with coworkers</a:t>
            </a:r>
          </a:p>
        </p:txBody>
      </p:sp>
      <p:pic>
        <p:nvPicPr>
          <p:cNvPr id="18438" name="Picture 5" descr="Text&#10;&#10;Description automatically generated with medium confidence">
            <a:extLst>
              <a:ext uri="{FF2B5EF4-FFF2-40B4-BE49-F238E27FC236}">
                <a16:creationId xmlns:a16="http://schemas.microsoft.com/office/drawing/2014/main" id="{0F78DD66-4077-F644-6EC6-DC0B34C338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ext&#10;&#10;Description automatically generated">
            <a:extLst>
              <a:ext uri="{FF2B5EF4-FFF2-40B4-BE49-F238E27FC236}">
                <a16:creationId xmlns:a16="http://schemas.microsoft.com/office/drawing/2014/main" id="{522F8653-77E7-D44E-D18E-542854B232E1}"/>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l="71832" t="24178"/>
          <a:stretch>
            <a:fillRect/>
          </a:stretch>
        </p:blipFill>
        <p:spPr bwMode="auto">
          <a:xfrm>
            <a:off x="0" y="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6BDBC124-0BBF-8415-6B93-E9079F697208}"/>
              </a:ext>
            </a:extLst>
          </p:cNvPr>
          <p:cNvSpPr>
            <a:spLocks noGrp="1"/>
          </p:cNvSpPr>
          <p:nvPr>
            <p:ph idx="1"/>
          </p:nvPr>
        </p:nvSpPr>
        <p:spPr>
          <a:xfrm>
            <a:off x="609600" y="1852612"/>
            <a:ext cx="8229600" cy="4395788"/>
          </a:xfrm>
        </p:spPr>
        <p:txBody>
          <a:bodyPr rtlCol="0">
            <a:normAutofit/>
          </a:bodyPr>
          <a:lstStyle/>
          <a:p>
            <a:pPr marL="457200" indent="-457200">
              <a:lnSpc>
                <a:spcPct val="107000"/>
              </a:lnSpc>
              <a:spcBef>
                <a:spcPts val="0"/>
              </a:spcBef>
              <a:spcAft>
                <a:spcPts val="80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Approximately 13% of cancer patients meet criteria for Major Depressive Disorder, as measured by a structured interview – about twice the prevalence in a non-cancer population. </a:t>
            </a:r>
          </a:p>
          <a:p>
            <a:pPr marL="457200" indent="-457200">
              <a:lnSpc>
                <a:spcPct val="107000"/>
              </a:lnSpc>
              <a:spcBef>
                <a:spcPts val="0"/>
              </a:spcBef>
              <a:spcAft>
                <a:spcPts val="800"/>
              </a:spcAft>
              <a:defRPr/>
            </a:pPr>
            <a:endParaRPr lang="en-US" sz="1400">
              <a:solidFill>
                <a:srgbClr val="3F415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7000"/>
              </a:lnSpc>
              <a:spcBef>
                <a:spcPts val="0"/>
              </a:spcBef>
              <a:spcAft>
                <a:spcPts val="800"/>
              </a:spcAft>
              <a:defRPr/>
            </a:pPr>
            <a:r>
              <a:rPr lang="en-US" sz="2800">
                <a:solidFill>
                  <a:srgbClr val="3F4156"/>
                </a:solidFill>
                <a:latin typeface="Open Sans" panose="020B0606030504020204" pitchFamily="34" charset="0"/>
                <a:ea typeface="Open Sans" panose="020B0606030504020204" pitchFamily="34" charset="0"/>
                <a:cs typeface="Open Sans" panose="020B0606030504020204" pitchFamily="34" charset="0"/>
              </a:rPr>
              <a:t>Depression is highest in the acute phase of treatment, and for patients in palliative care.</a:t>
            </a:r>
            <a:endParaRPr lang="en-US"/>
          </a:p>
        </p:txBody>
      </p:sp>
      <p:pic>
        <p:nvPicPr>
          <p:cNvPr id="20485" name="Picture 5" descr="Text&#10;&#10;Description automatically generated with medium confidence">
            <a:extLst>
              <a:ext uri="{FF2B5EF4-FFF2-40B4-BE49-F238E27FC236}">
                <a16:creationId xmlns:a16="http://schemas.microsoft.com/office/drawing/2014/main" id="{115837E4-C8A3-F635-CCCB-0C298862B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72188"/>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C14654E-C195-299E-607B-F61666D7EF1C}"/>
              </a:ext>
            </a:extLst>
          </p:cNvPr>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defTabSz="912813"/>
            <a:r>
              <a:rPr lang="en-US" altLang="en-US" b="1">
                <a:solidFill>
                  <a:srgbClr val="3F4156"/>
                </a:solidFill>
                <a:latin typeface="Open Sans" panose="020B0606030504020204" pitchFamily="34" charset="0"/>
                <a:ea typeface="Open Sans" panose="020B0606030504020204" pitchFamily="34" charset="0"/>
                <a:cs typeface="Open Sans" panose="020B0606030504020204" pitchFamily="34" charset="0"/>
              </a:rPr>
              <a:t>Co-Morbid Psychological Conditions: </a:t>
            </a:r>
            <a:r>
              <a:rPr lang="en-US" altLang="en-US" b="1">
                <a:solidFill>
                  <a:srgbClr val="D71920"/>
                </a:solidFill>
                <a:latin typeface="Open Sans" panose="020B0606030504020204" pitchFamily="34" charset="0"/>
                <a:ea typeface="Open Sans" panose="020B0606030504020204" pitchFamily="34" charset="0"/>
                <a:cs typeface="Open Sans" panose="020B0606030504020204" pitchFamily="34" charset="0"/>
              </a:rPr>
              <a:t>Depression</a:t>
            </a:r>
          </a:p>
        </p:txBody>
      </p:sp>
    </p:spTree>
  </p:cSld>
  <p:clrMapOvr>
    <a:masterClrMapping/>
  </p:clrMapOv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F006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816DFCDE59D44AFB64F2C830488CD" ma:contentTypeVersion="2" ma:contentTypeDescription="Create a new document." ma:contentTypeScope="" ma:versionID="3c208d1dd8b2ac6c7ad5d3a810ba9baf">
  <xsd:schema xmlns:xsd="http://www.w3.org/2001/XMLSchema" xmlns:xs="http://www.w3.org/2001/XMLSchema" xmlns:p="http://schemas.microsoft.com/office/2006/metadata/properties" xmlns:ns2="f66a1bed-07ca-444e-8223-3a9ba6068f63" targetNamespace="http://schemas.microsoft.com/office/2006/metadata/properties" ma:root="true" ma:fieldsID="9b7b06e74d487fa1d7ff6dd297d63851" ns2:_="">
    <xsd:import namespace="f66a1bed-07ca-444e-8223-3a9ba6068f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a1bed-07ca-444e-8223-3a9ba6068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B47BF-2F41-44D4-B630-FBDC71CFB922}">
  <ds:schemaRefs>
    <ds:schemaRef ds:uri="f66a1bed-07ca-444e-8223-3a9ba6068f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6DA76F-3425-449A-BC80-DC51294602E3}">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f66a1bed-07ca-444e-8223-3a9ba6068f6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176D08-556A-4B83-8CEE-A92E84D82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KAPA Presentation</Template>
  <TotalTime>33</TotalTime>
  <Words>1828</Words>
  <Application>Microsoft Office PowerPoint</Application>
  <PresentationFormat>On-screen Show (4:3)</PresentationFormat>
  <Paragraphs>303</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 Antiqua</vt:lpstr>
      <vt:lpstr>Calibri</vt:lpstr>
      <vt:lpstr>Open Sans</vt:lpstr>
      <vt:lpstr>PT Serif</vt:lpstr>
      <vt:lpstr>Office Theme</vt:lpstr>
      <vt:lpstr>PowerPoint Presentation</vt:lpstr>
      <vt:lpstr>Presenter Disclosure</vt:lpstr>
      <vt:lpstr>Learning Objectives</vt:lpstr>
      <vt:lpstr>Cancer Overview</vt:lpstr>
      <vt:lpstr>Cancer Overview</vt:lpstr>
      <vt:lpstr>Cancer Overview</vt:lpstr>
      <vt:lpstr>Cancer Trajectory </vt:lpstr>
      <vt:lpstr>Stating the Obvious</vt:lpstr>
      <vt:lpstr>PowerPoint Presentation</vt:lpstr>
      <vt:lpstr>PowerPoint Presentation</vt:lpstr>
      <vt:lpstr>PowerPoint Presentation</vt:lpstr>
      <vt:lpstr>Diagnostic Considerations</vt:lpstr>
      <vt:lpstr>Common Clinical Issues</vt:lpstr>
      <vt:lpstr>Common Clinical Issues (Cont.)</vt:lpstr>
      <vt:lpstr>PowerPoint Presentation</vt:lpstr>
      <vt:lpstr>PowerPoint Presentation</vt:lpstr>
      <vt:lpstr>PowerPoint Presentation</vt:lpstr>
      <vt:lpstr>PowerPoint Presentation</vt:lpstr>
      <vt:lpstr>PowerPoint Presentation</vt:lpstr>
      <vt:lpstr>PowerPoint Presentation</vt:lpstr>
      <vt:lpstr>Cognitive-Behavioral Interventions</vt:lpstr>
      <vt:lpstr>Cognitive-Behavioral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Sullivan</dc:creator>
  <cp:lastModifiedBy>Jennifer Bishop</cp:lastModifiedBy>
  <cp:revision>7</cp:revision>
  <cp:lastPrinted>2022-09-12T16:27:51Z</cp:lastPrinted>
  <dcterms:created xsi:type="dcterms:W3CDTF">2022-09-06T21:32:32Z</dcterms:created>
  <dcterms:modified xsi:type="dcterms:W3CDTF">2022-09-19T16:31:58Z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0x010100DA6816DFCDE59D44AFB64F2C830488CD</vt:lpwstr>
  </property>
</Properties>
</file>